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8" r:id="rId4"/>
    <p:sldId id="257" r:id="rId5"/>
    <p:sldId id="260" r:id="rId6"/>
    <p:sldId id="263" r:id="rId7"/>
    <p:sldId id="268" r:id="rId8"/>
    <p:sldId id="269" r:id="rId9"/>
    <p:sldId id="264" r:id="rId10"/>
    <p:sldId id="265" r:id="rId11"/>
    <p:sldId id="261" r:id="rId12"/>
    <p:sldId id="262" r:id="rId13"/>
    <p:sldId id="266" r:id="rId14"/>
    <p:sldId id="267" r:id="rId15"/>
  </p:sldIdLst>
  <p:sldSz cx="12192000" cy="6858000"/>
  <p:notesSz cx="6858000" cy="9144000"/>
  <p:custShowLst>
    <p:custShow name="Custom Show 1" id="0">
      <p:sldLst>
        <p:sld r:id="rId8"/>
      </p:sldLst>
    </p:custShow>
  </p:custShow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60907" autoAdjust="0"/>
  </p:normalViewPr>
  <p:slideViewPr>
    <p:cSldViewPr snapToGrid="0">
      <p:cViewPr varScale="1">
        <p:scale>
          <a:sx n="44" d="100"/>
          <a:sy n="44" d="100"/>
        </p:scale>
        <p:origin x="4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8920B-CAE9-4A22-AE6E-462C28E7B8E1}" type="datetimeFigureOut">
              <a:rPr lang="en-US"/>
              <a:t>6/11/2016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8B14D-381F-43F6-B535-9DCD331D5518}" type="slidenum">
              <a:rPr lang="en-US"/>
              <a:t>‹nr.›</a:t>
            </a:fld>
            <a:endParaRPr lang="en-US"/>
          </a:p>
        </p:txBody>
      </p:sp>
    </p:spTree>
    <p:extLst>
      <p:ext uri="{BB962C8B-B14F-4D97-AF65-F5344CB8AC3E}">
        <p14:creationId xmlns:p14="http://schemas.microsoft.com/office/powerpoint/2010/main" val="285188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FD8B14D-381F-43F6-B535-9DCD331D5518}" type="slidenum">
              <a:rPr lang="en-US"/>
              <a:t>1</a:t>
            </a:fld>
            <a:endParaRPr lang="en-US"/>
          </a:p>
        </p:txBody>
      </p:sp>
    </p:spTree>
    <p:extLst>
      <p:ext uri="{BB962C8B-B14F-4D97-AF65-F5344CB8AC3E}">
        <p14:creationId xmlns:p14="http://schemas.microsoft.com/office/powerpoint/2010/main" val="1792563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latin typeface="Calibri"/>
              </a:rPr>
              <a:t>video</a:t>
            </a:r>
            <a:br>
              <a:rPr lang="pl-PL">
                <a:latin typeface="Calibri"/>
              </a:rPr>
            </a:br>
            <a:endParaRPr lang="pl-PL">
              <a:latin typeface="Calibri"/>
            </a:endParaRPr>
          </a:p>
        </p:txBody>
      </p:sp>
      <p:sp>
        <p:nvSpPr>
          <p:cNvPr id="4" name="Symbol zastępczy numeru slajdu 3"/>
          <p:cNvSpPr>
            <a:spLocks noGrp="1"/>
          </p:cNvSpPr>
          <p:nvPr>
            <p:ph type="sldNum" sz="quarter" idx="10"/>
          </p:nvPr>
        </p:nvSpPr>
        <p:spPr/>
        <p:txBody>
          <a:bodyPr/>
          <a:lstStyle/>
          <a:p>
            <a:fld id="{0FD8B14D-381F-43F6-B535-9DCD331D5518}" type="slidenum">
              <a:rPr lang="en-US"/>
              <a:t>11</a:t>
            </a:fld>
            <a:endParaRPr lang="en-US"/>
          </a:p>
        </p:txBody>
      </p:sp>
    </p:spTree>
    <p:extLst>
      <p:ext uri="{BB962C8B-B14F-4D97-AF65-F5344CB8AC3E}">
        <p14:creationId xmlns:p14="http://schemas.microsoft.com/office/powerpoint/2010/main" val="395512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br>
              <a:rPr lang="pl-PL" dirty="0">
                <a:latin typeface="Calibri"/>
              </a:rPr>
            </a:br>
            <a:endParaRPr lang="pl-PL" dirty="0">
              <a:latin typeface="Calibri"/>
            </a:endParaRPr>
          </a:p>
          <a:p>
            <a:r>
              <a:rPr lang="pl-PL" dirty="0">
                <a:latin typeface="Calibri"/>
              </a:rPr>
              <a:t>Future developpers should consider implementing solar panels. This could extend the usage period tremendously, leading to infinite fun for the kids. </a:t>
            </a:r>
          </a:p>
        </p:txBody>
      </p:sp>
      <p:sp>
        <p:nvSpPr>
          <p:cNvPr id="4" name="Symbol zastępczy numeru slajdu 3"/>
          <p:cNvSpPr>
            <a:spLocks noGrp="1"/>
          </p:cNvSpPr>
          <p:nvPr>
            <p:ph type="sldNum" sz="quarter" idx="10"/>
          </p:nvPr>
        </p:nvSpPr>
        <p:spPr/>
        <p:txBody>
          <a:bodyPr/>
          <a:lstStyle/>
          <a:p>
            <a:fld id="{0FD8B14D-381F-43F6-B535-9DCD331D5518}" type="slidenum">
              <a:rPr lang="en-US"/>
              <a:t>12</a:t>
            </a:fld>
            <a:endParaRPr lang="en-US"/>
          </a:p>
        </p:txBody>
      </p:sp>
    </p:spTree>
    <p:extLst>
      <p:ext uri="{BB962C8B-B14F-4D97-AF65-F5344CB8AC3E}">
        <p14:creationId xmlns:p14="http://schemas.microsoft.com/office/powerpoint/2010/main" val="2651529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latin typeface="Calibri"/>
              </a:rPr>
              <a:t>video</a:t>
            </a:r>
            <a:br>
              <a:rPr lang="pl-PL">
                <a:latin typeface="Calibri"/>
              </a:rPr>
            </a:br>
            <a:endParaRPr lang="pl-PL">
              <a:latin typeface="Calibri"/>
            </a:endParaRPr>
          </a:p>
        </p:txBody>
      </p:sp>
      <p:sp>
        <p:nvSpPr>
          <p:cNvPr id="4" name="Symbol zastępczy numeru slajdu 3"/>
          <p:cNvSpPr>
            <a:spLocks noGrp="1"/>
          </p:cNvSpPr>
          <p:nvPr>
            <p:ph type="sldNum" sz="quarter" idx="10"/>
          </p:nvPr>
        </p:nvSpPr>
        <p:spPr/>
        <p:txBody>
          <a:bodyPr/>
          <a:lstStyle/>
          <a:p>
            <a:fld id="{0FD8B14D-381F-43F6-B535-9DCD331D5518}" type="slidenum">
              <a:rPr lang="en-US"/>
              <a:t>13</a:t>
            </a:fld>
            <a:endParaRPr lang="en-US"/>
          </a:p>
        </p:txBody>
      </p:sp>
    </p:spTree>
    <p:extLst>
      <p:ext uri="{BB962C8B-B14F-4D97-AF65-F5344CB8AC3E}">
        <p14:creationId xmlns:p14="http://schemas.microsoft.com/office/powerpoint/2010/main" val="36301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latin typeface="Calibri"/>
              </a:rPr>
              <a:t>ADAM + EVERYONE</a:t>
            </a:r>
            <a:br>
              <a:rPr lang="pl-PL">
                <a:latin typeface="Calibri"/>
              </a:rPr>
            </a:br>
            <a:endParaRPr lang="pl-PL">
              <a:latin typeface="Calibri"/>
            </a:endParaRPr>
          </a:p>
        </p:txBody>
      </p:sp>
      <p:sp>
        <p:nvSpPr>
          <p:cNvPr id="4" name="Symbol zastępczy numeru slajdu 3"/>
          <p:cNvSpPr>
            <a:spLocks noGrp="1"/>
          </p:cNvSpPr>
          <p:nvPr>
            <p:ph type="sldNum" sz="quarter" idx="10"/>
          </p:nvPr>
        </p:nvSpPr>
        <p:spPr/>
        <p:txBody>
          <a:bodyPr/>
          <a:lstStyle/>
          <a:p>
            <a:fld id="{0FD8B14D-381F-43F6-B535-9DCD331D5518}" type="slidenum">
              <a:rPr lang="en-US"/>
              <a:t>2</a:t>
            </a:fld>
            <a:endParaRPr lang="en-US"/>
          </a:p>
        </p:txBody>
      </p:sp>
    </p:spTree>
    <p:extLst>
      <p:ext uri="{BB962C8B-B14F-4D97-AF65-F5344CB8AC3E}">
        <p14:creationId xmlns:p14="http://schemas.microsoft.com/office/powerpoint/2010/main" val="389209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FRASER</a:t>
            </a:r>
            <a:br>
              <a:rPr lang="en-US" dirty="0">
                <a:latin typeface="Calibri"/>
              </a:rPr>
            </a:br>
            <a:r>
              <a:rPr lang="en-US" dirty="0">
                <a:latin typeface="Calibri"/>
              </a:rPr>
              <a:t>The main points that will be covered during this presentation are:</a:t>
            </a:r>
          </a:p>
          <a:p>
            <a:r>
              <a:rPr lang="en-US" dirty="0">
                <a:latin typeface="Calibri"/>
              </a:rPr>
              <a:t>-Goal and ideas</a:t>
            </a:r>
          </a:p>
          <a:p>
            <a:r>
              <a:rPr lang="en-US" dirty="0">
                <a:latin typeface="Calibri"/>
              </a:rPr>
              <a:t>-Design</a:t>
            </a:r>
          </a:p>
          <a:p>
            <a:r>
              <a:rPr lang="en-US" dirty="0">
                <a:latin typeface="Calibri"/>
              </a:rPr>
              <a:t>-Architecture</a:t>
            </a:r>
          </a:p>
          <a:p>
            <a:r>
              <a:rPr lang="en-US" dirty="0">
                <a:latin typeface="Calibri"/>
              </a:rPr>
              <a:t>-Project development</a:t>
            </a:r>
          </a:p>
          <a:p>
            <a:r>
              <a:rPr lang="en-US" dirty="0">
                <a:latin typeface="Calibri"/>
              </a:rPr>
              <a:t>-Problem</a:t>
            </a:r>
          </a:p>
          <a:p>
            <a:r>
              <a:rPr lang="en-US" dirty="0">
                <a:latin typeface="Calibri"/>
              </a:rPr>
              <a:t>-Solution</a:t>
            </a:r>
          </a:p>
          <a:p>
            <a:r>
              <a:rPr lang="en-US" dirty="0">
                <a:latin typeface="Calibri"/>
              </a:rPr>
              <a:t>-Conclusion</a:t>
            </a:r>
          </a:p>
          <a:p>
            <a:r>
              <a:rPr lang="en-US" dirty="0">
                <a:latin typeface="Calibri"/>
              </a:rPr>
              <a:t>-Bonus video</a:t>
            </a:r>
          </a:p>
        </p:txBody>
      </p:sp>
      <p:sp>
        <p:nvSpPr>
          <p:cNvPr id="4" name="Slide Number Placeholder 3"/>
          <p:cNvSpPr>
            <a:spLocks noGrp="1"/>
          </p:cNvSpPr>
          <p:nvPr>
            <p:ph type="sldNum" sz="quarter" idx="10"/>
          </p:nvPr>
        </p:nvSpPr>
        <p:spPr/>
        <p:txBody>
          <a:bodyPr/>
          <a:lstStyle/>
          <a:p>
            <a:fld id="{0FD8B14D-381F-43F6-B535-9DCD331D5518}" type="slidenum">
              <a:rPr lang="en-US"/>
              <a:t>3</a:t>
            </a:fld>
            <a:endParaRPr lang="en-US"/>
          </a:p>
        </p:txBody>
      </p:sp>
    </p:spTree>
    <p:extLst>
      <p:ext uri="{BB962C8B-B14F-4D97-AF65-F5344CB8AC3E}">
        <p14:creationId xmlns:p14="http://schemas.microsoft.com/office/powerpoint/2010/main" val="157755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kern="1200" dirty="0">
                <a:solidFill>
                  <a:schemeClr val="tx1"/>
                </a:solidFill>
                <a:effectLst/>
                <a:latin typeface="+mn-lt"/>
                <a:ea typeface="+mn-ea"/>
                <a:cs typeface="+mn-cs"/>
              </a:rPr>
              <a:t>FRASER</a:t>
            </a:r>
            <a:endParaRPr lang="en-US" dirty="0"/>
          </a:p>
          <a:p>
            <a:r>
              <a:rPr lang="en-US" dirty="0"/>
              <a:t>The goal of the project is to  design </a:t>
            </a:r>
            <a:r>
              <a:rPr lang="en-US" sz="1200" b="0" i="0" kern="1200" dirty="0">
                <a:solidFill>
                  <a:schemeClr val="tx1"/>
                </a:solidFill>
                <a:effectLst/>
                <a:latin typeface="+mn-lt"/>
                <a:ea typeface="+mn-ea"/>
                <a:cs typeface="+mn-cs"/>
              </a:rPr>
              <a:t>, </a:t>
            </a:r>
            <a:r>
              <a:rPr lang="en-US" dirty="0"/>
              <a:t>develop and build a drawing robot  which can be commanded through sounds or gestures. The idea that the team came up with to achieve the goal was to </a:t>
            </a:r>
            <a:r>
              <a:rPr lang="en-US" sz="1200" b="0" i="0" kern="1200" dirty="0">
                <a:solidFill>
                  <a:schemeClr val="tx1"/>
                </a:solidFill>
                <a:effectLst/>
                <a:latin typeface="+mn-lt"/>
                <a:ea typeface="+mn-ea"/>
                <a:cs typeface="+mn-cs"/>
              </a:rPr>
              <a:t>design </a:t>
            </a:r>
            <a:r>
              <a:rPr lang="en-US" dirty="0"/>
              <a:t>and build the </a:t>
            </a:r>
            <a:r>
              <a:rPr lang="en-US" dirty="0" err="1"/>
              <a:t>Graphbot</a:t>
            </a:r>
            <a:r>
              <a:rPr lang="en-US" dirty="0"/>
              <a:t>. To make the product as sustainable and financially viable as possible, the team chose the lowest price of each component to keep within the budget set of €150 but also chose plastic as the shell material of the </a:t>
            </a:r>
            <a:r>
              <a:rPr lang="en-US" dirty="0" err="1"/>
              <a:t>Graphbot</a:t>
            </a:r>
            <a:r>
              <a:rPr lang="en-US" dirty="0"/>
              <a:t> which will extend the lifespan of the product.</a:t>
            </a:r>
            <a:endParaRPr lang="en-US" sz="1200" b="0" i="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2CE5CF0F-0C88-4FD6-B5E5-0081C69A5A79}" type="slidenum">
              <a:rPr lang="pl-PL"/>
              <a:t>4</a:t>
            </a:fld>
            <a:endParaRPr lang="pl-PL"/>
          </a:p>
        </p:txBody>
      </p:sp>
    </p:spTree>
    <p:extLst>
      <p:ext uri="{BB962C8B-B14F-4D97-AF65-F5344CB8AC3E}">
        <p14:creationId xmlns:p14="http://schemas.microsoft.com/office/powerpoint/2010/main" val="200958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a:rPr>
              <a:t>The design of the Graphbot</a:t>
            </a:r>
            <a:br>
              <a:rPr lang="pl-PL" dirty="0">
                <a:latin typeface="Calibri"/>
              </a:rPr>
            </a:br>
            <a:endParaRPr lang="pl-PL" dirty="0">
              <a:latin typeface="Calibri"/>
            </a:endParaRPr>
          </a:p>
          <a:p>
            <a:r>
              <a:rPr lang="pl-PL" dirty="0">
                <a:latin typeface="Calibri"/>
              </a:rPr>
              <a:t>Two wheels and one caster ball at the back for support.</a:t>
            </a:r>
          </a:p>
          <a:p>
            <a:r>
              <a:rPr lang="pl-PL" dirty="0">
                <a:latin typeface="Calibri"/>
              </a:rPr>
              <a:t>The wheel at the front with the markers on enable the user to change the color he/she is drawing with automatically</a:t>
            </a:r>
          </a:p>
          <a:p>
            <a:r>
              <a:rPr lang="pl-PL" dirty="0">
                <a:latin typeface="Calibri"/>
              </a:rPr>
              <a:t>The holes on top are for the speaker and microphone, so the user can communicate easily with the Graphbot</a:t>
            </a:r>
          </a:p>
          <a:p>
            <a:r>
              <a:rPr lang="pl-PL" dirty="0">
                <a:latin typeface="Calibri"/>
              </a:rPr>
              <a:t>At the side we engraved the logo of our sponsor IT sector.</a:t>
            </a:r>
          </a:p>
          <a:p>
            <a:r>
              <a:rPr lang="pl-PL" dirty="0">
                <a:latin typeface="Calibri"/>
              </a:rPr>
              <a:t>The casing of the prototype is build using 3D printing. For the actual robot we will make some small changes in the design. This will make injection molding possible. This option is a lot cheaper for large quantities. For material we will use the plastic ABS.</a:t>
            </a:r>
            <a:endParaRPr lang="en-GB" dirty="0">
              <a:latin typeface="Calibri"/>
            </a:endParaRPr>
          </a:p>
          <a:p>
            <a:endParaRPr lang="pl-PL" dirty="0">
              <a:latin typeface="Calibri"/>
            </a:endParaRPr>
          </a:p>
          <a:p>
            <a:r>
              <a:rPr lang="pl-PL" dirty="0">
                <a:latin typeface="Calibri"/>
              </a:rPr>
              <a:t>We offer a selection of different colors. Children can add stickers to the robot and so give the robot a face.</a:t>
            </a:r>
          </a:p>
          <a:p>
            <a:r>
              <a:rPr lang="pl-PL" dirty="0">
                <a:latin typeface="Calibri"/>
              </a:rPr>
              <a:t> in the future would like to implement further customization. Kids will be able to choose the color of every part of the Graphbot and make their stickers online.</a:t>
            </a:r>
          </a:p>
          <a:p>
            <a:r>
              <a:rPr lang="pl-PL" dirty="0">
                <a:latin typeface="Calibri"/>
              </a:rPr>
              <a:t>Every child will have a unique Graphbot. </a:t>
            </a:r>
          </a:p>
          <a:p>
            <a:br>
              <a:rPr lang="pl-PL" dirty="0">
                <a:latin typeface="Calibri"/>
              </a:rPr>
            </a:br>
            <a:endParaRPr lang="pl-PL" dirty="0">
              <a:latin typeface="Calibri"/>
            </a:endParaRPr>
          </a:p>
          <a:p>
            <a:br>
              <a:rPr lang="pl-PL" dirty="0">
                <a:latin typeface="Calibri"/>
              </a:rPr>
            </a:br>
            <a:endParaRPr lang="pl-PL" dirty="0">
              <a:latin typeface="Calibri"/>
            </a:endParaRPr>
          </a:p>
        </p:txBody>
      </p:sp>
      <p:sp>
        <p:nvSpPr>
          <p:cNvPr id="4" name="Symbol zastępczy numeru slajdu 3"/>
          <p:cNvSpPr>
            <a:spLocks noGrp="1"/>
          </p:cNvSpPr>
          <p:nvPr>
            <p:ph type="sldNum" sz="quarter" idx="10"/>
          </p:nvPr>
        </p:nvSpPr>
        <p:spPr/>
        <p:txBody>
          <a:bodyPr/>
          <a:lstStyle/>
          <a:p>
            <a:fld id="{0FD8B14D-381F-43F6-B535-9DCD331D5518}" type="slidenum">
              <a:rPr lang="en-US"/>
              <a:t>5</a:t>
            </a:fld>
            <a:endParaRPr lang="en-US"/>
          </a:p>
        </p:txBody>
      </p:sp>
    </p:spTree>
    <p:extLst>
      <p:ext uri="{BB962C8B-B14F-4D97-AF65-F5344CB8AC3E}">
        <p14:creationId xmlns:p14="http://schemas.microsoft.com/office/powerpoint/2010/main" val="221031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FD8B14D-381F-43F6-B535-9DCD331D5518}" type="slidenum">
              <a:rPr lang="en-US"/>
              <a:t>7</a:t>
            </a:fld>
            <a:endParaRPr lang="en-US"/>
          </a:p>
        </p:txBody>
      </p:sp>
    </p:spTree>
    <p:extLst>
      <p:ext uri="{BB962C8B-B14F-4D97-AF65-F5344CB8AC3E}">
        <p14:creationId xmlns:p14="http://schemas.microsoft.com/office/powerpoint/2010/main" val="338928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latin typeface="Calibri"/>
              </a:rPr>
              <a:t>Regarding about architecture, this is the final version of the robot. After the meetings with the supervisors, we selected the required components to build this prototype like in the image. Because it use the voice to draw, we chosen EasyVr Shield which recognize some sounds like GO, LEFT, RIGHT, and this shield is connected on the top of Arduino. For movement of the robot, it 's using 2 DC motors , the robot is able to change the colour using a stepper motor. To command all of these motors, we need a Motor Shield placed on the top of EasyVr Shield. To power up all of these components, it gonna use a Polymer Lythium battery placed in the middle of the chassis. After the discussions regarding of design of the chassis, it's using the plastic, because it's easier to create it with a 3D printer for what shape you want. The robot can detect the paper with the help of IR sensor mounted in the front.</a:t>
            </a:r>
          </a:p>
        </p:txBody>
      </p:sp>
      <p:sp>
        <p:nvSpPr>
          <p:cNvPr id="4" name="Symbol zastępczy numeru slajdu 3"/>
          <p:cNvSpPr>
            <a:spLocks noGrp="1"/>
          </p:cNvSpPr>
          <p:nvPr>
            <p:ph type="sldNum" sz="quarter" idx="10"/>
          </p:nvPr>
        </p:nvSpPr>
        <p:spPr/>
        <p:txBody>
          <a:bodyPr/>
          <a:lstStyle/>
          <a:p>
            <a:fld id="{0FD8B14D-381F-43F6-B535-9DCD331D5518}" type="slidenum">
              <a:rPr lang="en-US"/>
              <a:t>8</a:t>
            </a:fld>
            <a:endParaRPr lang="en-US"/>
          </a:p>
        </p:txBody>
      </p:sp>
    </p:spTree>
    <p:extLst>
      <p:ext uri="{BB962C8B-B14F-4D97-AF65-F5344CB8AC3E}">
        <p14:creationId xmlns:p14="http://schemas.microsoft.com/office/powerpoint/2010/main" val="240441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latin typeface="Calibri"/>
              </a:rPr>
              <a:t>Adam</a:t>
            </a:r>
            <a:br>
              <a:rPr lang="pl-PL" dirty="0">
                <a:latin typeface="Calibri"/>
              </a:rPr>
            </a:br>
            <a:endParaRPr lang="pl-PL" dirty="0">
              <a:latin typeface="Calibri"/>
            </a:endParaRPr>
          </a:p>
        </p:txBody>
      </p:sp>
      <p:sp>
        <p:nvSpPr>
          <p:cNvPr id="4" name="Slide Number Placeholder 3"/>
          <p:cNvSpPr>
            <a:spLocks noGrp="1"/>
          </p:cNvSpPr>
          <p:nvPr>
            <p:ph type="sldNum" sz="quarter" idx="10"/>
          </p:nvPr>
        </p:nvSpPr>
        <p:spPr/>
        <p:txBody>
          <a:bodyPr/>
          <a:lstStyle/>
          <a:p>
            <a:fld id="{0FD8B14D-381F-43F6-B535-9DCD331D5518}" type="slidenum">
              <a:rPr lang="en-US" smtClean="0"/>
              <a:t>9</a:t>
            </a:fld>
            <a:endParaRPr lang="en-US"/>
          </a:p>
        </p:txBody>
      </p:sp>
    </p:spTree>
    <p:extLst>
      <p:ext uri="{BB962C8B-B14F-4D97-AF65-F5344CB8AC3E}">
        <p14:creationId xmlns:p14="http://schemas.microsoft.com/office/powerpoint/2010/main" val="217372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latin typeface="Calibri"/>
              </a:rPr>
              <a:t>Mikko - </a:t>
            </a:r>
            <a:br>
              <a:rPr lang="pl-PL">
                <a:latin typeface="Calibri"/>
              </a:rPr>
            </a:br>
            <a:endParaRPr lang="pl-PL">
              <a:latin typeface="Calibri"/>
            </a:endParaRPr>
          </a:p>
        </p:txBody>
      </p:sp>
      <p:sp>
        <p:nvSpPr>
          <p:cNvPr id="4" name="Symbol zastępczy numeru slajdu 3"/>
          <p:cNvSpPr>
            <a:spLocks noGrp="1"/>
          </p:cNvSpPr>
          <p:nvPr>
            <p:ph type="sldNum" sz="quarter" idx="10"/>
          </p:nvPr>
        </p:nvSpPr>
        <p:spPr/>
        <p:txBody>
          <a:bodyPr/>
          <a:lstStyle/>
          <a:p>
            <a:fld id="{0FD8B14D-381F-43F6-B535-9DCD331D5518}" type="slidenum">
              <a:rPr lang="en-US"/>
              <a:t>10</a:t>
            </a:fld>
            <a:endParaRPr lang="en-US"/>
          </a:p>
        </p:txBody>
      </p:sp>
    </p:spTree>
    <p:extLst>
      <p:ext uri="{BB962C8B-B14F-4D97-AF65-F5344CB8AC3E}">
        <p14:creationId xmlns:p14="http://schemas.microsoft.com/office/powerpoint/2010/main" val="132227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2016-06-11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‹nr.›</a:t>
            </a:fld>
            <a:endParaRPr lang="pl-PL"/>
          </a:p>
        </p:txBody>
      </p:sp>
    </p:spTree>
    <p:extLst>
      <p:ext uri="{BB962C8B-B14F-4D97-AF65-F5344CB8AC3E}">
        <p14:creationId xmlns:p14="http://schemas.microsoft.com/office/powerpoint/2010/main" val="33917574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2016-06-11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‹nr.›</a:t>
            </a:fld>
            <a:endParaRPr lang="pl-PL"/>
          </a:p>
        </p:txBody>
      </p:sp>
    </p:spTree>
    <p:extLst>
      <p:ext uri="{BB962C8B-B14F-4D97-AF65-F5344CB8AC3E}">
        <p14:creationId xmlns:p14="http://schemas.microsoft.com/office/powerpoint/2010/main" val="24545081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2016-06-11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‹nr.›</a:t>
            </a:fld>
            <a:endParaRPr lang="pl-PL"/>
          </a:p>
        </p:txBody>
      </p:sp>
    </p:spTree>
    <p:extLst>
      <p:ext uri="{BB962C8B-B14F-4D97-AF65-F5344CB8AC3E}">
        <p14:creationId xmlns:p14="http://schemas.microsoft.com/office/powerpoint/2010/main" val="13403866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4C205-70A1-4771-B99A-702803D0EF4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50FA-C93F-4195-9126-797425E22FF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8353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4C205-70A1-4771-B99A-702803D0EF4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50FA-C93F-4195-9126-797425E22FF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2167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4C205-70A1-4771-B99A-702803D0EF4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50FA-C93F-4195-9126-797425E22FF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0812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4C205-70A1-4771-B99A-702803D0EF4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50FA-C93F-4195-9126-797425E22FF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695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4C205-70A1-4771-B99A-702803D0EF4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50FA-C93F-4195-9126-797425E22FF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2233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4C205-70A1-4771-B99A-702803D0EF4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50FA-C93F-4195-9126-797425E22FF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3759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4C205-70A1-4771-B99A-702803D0EF4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50FA-C93F-4195-9126-797425E22FF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9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4C205-70A1-4771-B99A-702803D0EF4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50FA-C93F-4195-9126-797425E22FF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9700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2016-06-11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‹nr.›</a:t>
            </a:fld>
            <a:endParaRPr lang="pl-PL"/>
          </a:p>
        </p:txBody>
      </p:sp>
    </p:spTree>
    <p:extLst>
      <p:ext uri="{BB962C8B-B14F-4D97-AF65-F5344CB8AC3E}">
        <p14:creationId xmlns:p14="http://schemas.microsoft.com/office/powerpoint/2010/main" val="9673800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4C205-70A1-4771-B99A-702803D0EF4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50FA-C93F-4195-9126-797425E22FF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72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4C205-70A1-4771-B99A-702803D0EF4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50FA-C93F-4195-9126-797425E22FF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3341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4C205-70A1-4771-B99A-702803D0EF4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50FA-C93F-4195-9126-797425E22FF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0670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2016-06-11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‹nr.›</a:t>
            </a:fld>
            <a:endParaRPr lang="pl-PL"/>
          </a:p>
        </p:txBody>
      </p:sp>
    </p:spTree>
    <p:extLst>
      <p:ext uri="{BB962C8B-B14F-4D97-AF65-F5344CB8AC3E}">
        <p14:creationId xmlns:p14="http://schemas.microsoft.com/office/powerpoint/2010/main" val="132341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2016-06-11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‹nr.›</a:t>
            </a:fld>
            <a:endParaRPr lang="pl-PL"/>
          </a:p>
        </p:txBody>
      </p:sp>
    </p:spTree>
    <p:extLst>
      <p:ext uri="{BB962C8B-B14F-4D97-AF65-F5344CB8AC3E}">
        <p14:creationId xmlns:p14="http://schemas.microsoft.com/office/powerpoint/2010/main" val="38830362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2016-06-11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‹nr.›</a:t>
            </a:fld>
            <a:endParaRPr lang="pl-PL"/>
          </a:p>
        </p:txBody>
      </p:sp>
    </p:spTree>
    <p:extLst>
      <p:ext uri="{BB962C8B-B14F-4D97-AF65-F5344CB8AC3E}">
        <p14:creationId xmlns:p14="http://schemas.microsoft.com/office/powerpoint/2010/main" val="9618082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2016-06-11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‹nr.›</a:t>
            </a:fld>
            <a:endParaRPr lang="pl-PL"/>
          </a:p>
        </p:txBody>
      </p:sp>
    </p:spTree>
    <p:extLst>
      <p:ext uri="{BB962C8B-B14F-4D97-AF65-F5344CB8AC3E}">
        <p14:creationId xmlns:p14="http://schemas.microsoft.com/office/powerpoint/2010/main" val="15447972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2016-06-11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‹nr.›</a:t>
            </a:fld>
            <a:endParaRPr lang="pl-PL"/>
          </a:p>
        </p:txBody>
      </p:sp>
    </p:spTree>
    <p:extLst>
      <p:ext uri="{BB962C8B-B14F-4D97-AF65-F5344CB8AC3E}">
        <p14:creationId xmlns:p14="http://schemas.microsoft.com/office/powerpoint/2010/main" val="18508391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2016-06-11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‹nr.›</a:t>
            </a:fld>
            <a:endParaRPr lang="pl-PL"/>
          </a:p>
        </p:txBody>
      </p:sp>
    </p:spTree>
    <p:extLst>
      <p:ext uri="{BB962C8B-B14F-4D97-AF65-F5344CB8AC3E}">
        <p14:creationId xmlns:p14="http://schemas.microsoft.com/office/powerpoint/2010/main" val="27155304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2016-06-11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‹nr.›</a:t>
            </a:fld>
            <a:endParaRPr lang="pl-PL"/>
          </a:p>
        </p:txBody>
      </p:sp>
    </p:spTree>
    <p:extLst>
      <p:ext uri="{BB962C8B-B14F-4D97-AF65-F5344CB8AC3E}">
        <p14:creationId xmlns:p14="http://schemas.microsoft.com/office/powerpoint/2010/main" val="3024906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2016-06-11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‹nr.›</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84C205-70A1-4771-B99A-702803D0EF4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A250FA-C93F-4195-9126-797425E22FF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381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URLmxkRDUU"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4"/>
          <p:cNvSpPr txBox="1"/>
          <p:nvPr/>
        </p:nvSpPr>
        <p:spPr>
          <a:xfrm>
            <a:off x="586356" y="457822"/>
            <a:ext cx="2110284" cy="461665"/>
          </a:xfrm>
          <a:prstGeom prst="rect">
            <a:avLst/>
          </a:prstGeom>
        </p:spPr>
        <p:txBody>
          <a:bodyPr wrap="square" rtlCol="0" anchor="t">
            <a:spAutoFit/>
          </a:bodyPr>
          <a:lstStyle/>
          <a:p>
            <a:pPr algn="ctr"/>
            <a:r>
              <a:rPr lang="nl-NL" sz="2400" dirty="0"/>
              <a:t>EPS@ISEP2016</a:t>
            </a:r>
          </a:p>
        </p:txBody>
      </p:sp>
      <p:pic>
        <p:nvPicPr>
          <p:cNvPr id="2" name="Afbeelding 1" descr="LOGO3.jpg"/>
          <p:cNvPicPr>
            <a:picLocks noChangeAspect="1"/>
          </p:cNvPicPr>
          <p:nvPr/>
        </p:nvPicPr>
        <p:blipFill>
          <a:blip r:embed="rId3"/>
          <a:stretch>
            <a:fillRect/>
          </a:stretch>
        </p:blipFill>
        <p:spPr>
          <a:xfrm>
            <a:off x="2998722" y="-303693"/>
            <a:ext cx="5812074" cy="8260579"/>
          </a:xfrm>
          <a:prstGeom prst="rect">
            <a:avLst/>
          </a:prstGeom>
        </p:spPr>
      </p:pic>
      <p:pic>
        <p:nvPicPr>
          <p:cNvPr id="12" name="Afbeelding 11" descr="eps-logo.png"/>
          <p:cNvPicPr>
            <a:picLocks noChangeAspect="1"/>
          </p:cNvPicPr>
          <p:nvPr/>
        </p:nvPicPr>
        <p:blipFill>
          <a:blip r:embed="rId4"/>
          <a:stretch>
            <a:fillRect/>
          </a:stretch>
        </p:blipFill>
        <p:spPr>
          <a:xfrm>
            <a:off x="9992590" y="3776409"/>
            <a:ext cx="742936" cy="1012662"/>
          </a:xfrm>
          <a:prstGeom prst="rect">
            <a:avLst/>
          </a:prstGeom>
        </p:spPr>
      </p:pic>
      <p:pic>
        <p:nvPicPr>
          <p:cNvPr id="13" name="Afbeelding 12" descr="Isep-logo.png"/>
          <p:cNvPicPr>
            <a:picLocks noChangeAspect="1"/>
          </p:cNvPicPr>
          <p:nvPr/>
        </p:nvPicPr>
        <p:blipFill>
          <a:blip r:embed="rId5"/>
          <a:stretch>
            <a:fillRect/>
          </a:stretch>
        </p:blipFill>
        <p:spPr>
          <a:xfrm>
            <a:off x="10069877" y="6102390"/>
            <a:ext cx="1864827" cy="554633"/>
          </a:xfrm>
          <a:prstGeom prst="rect">
            <a:avLst/>
          </a:prstGeom>
        </p:spPr>
      </p:pic>
      <p:pic>
        <p:nvPicPr>
          <p:cNvPr id="14" name="Afbeelding 13" descr="logo_itsector.png"/>
          <p:cNvPicPr>
            <a:picLocks noChangeAspect="1"/>
          </p:cNvPicPr>
          <p:nvPr/>
        </p:nvPicPr>
        <p:blipFill>
          <a:blip r:embed="rId6"/>
          <a:stretch>
            <a:fillRect/>
          </a:stretch>
        </p:blipFill>
        <p:spPr>
          <a:xfrm>
            <a:off x="9992590" y="4991588"/>
            <a:ext cx="1946999" cy="779536"/>
          </a:xfrm>
          <a:prstGeom prst="rect">
            <a:avLst/>
          </a:prstGeom>
        </p:spPr>
      </p:pic>
      <p:sp>
        <p:nvSpPr>
          <p:cNvPr id="15" name="Tekstvak 14"/>
          <p:cNvSpPr txBox="1"/>
          <p:nvPr/>
        </p:nvSpPr>
        <p:spPr>
          <a:xfrm flipH="1">
            <a:off x="-193217" y="882825"/>
            <a:ext cx="2704293" cy="461962"/>
          </a:xfrm>
          <a:prstGeom prst="rect">
            <a:avLst/>
          </a:prstGeom>
        </p:spPr>
        <p:txBody>
          <a:bodyPr rtlCol="0">
            <a:spAutoFit/>
          </a:bodyPr>
          <a:lstStyle/>
          <a:p>
            <a:pPr algn="ctr"/>
            <a:r>
              <a:rPr lang="nl-NL" sz="2400" dirty="0"/>
              <a:t>Team 1</a:t>
            </a:r>
          </a:p>
        </p:txBody>
      </p:sp>
      <p:cxnSp>
        <p:nvCxnSpPr>
          <p:cNvPr id="16" name="Rechte verbindingslijn met pijl 15"/>
          <p:cNvCxnSpPr/>
          <p:nvPr/>
        </p:nvCxnSpPr>
        <p:spPr>
          <a:xfrm flipH="1">
            <a:off x="514093" y="-3219"/>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7" name="Rechte verbindingslijn met pijl 16"/>
          <p:cNvCxnSpPr/>
          <p:nvPr/>
        </p:nvCxnSpPr>
        <p:spPr>
          <a:xfrm>
            <a:off x="9799374" y="3776409"/>
            <a:ext cx="6279" cy="3087708"/>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pic>
        <p:nvPicPr>
          <p:cNvPr id="18" name="Afbeelding 1" descr="LOGO3.jpg"/>
          <p:cNvPicPr>
            <a:picLocks noChangeAspect="1"/>
          </p:cNvPicPr>
          <p:nvPr/>
        </p:nvPicPr>
        <p:blipFill>
          <a:blip r:embed="rId3"/>
          <a:stretch>
            <a:fillRect/>
          </a:stretch>
        </p:blipFill>
        <p:spPr>
          <a:xfrm>
            <a:off x="2998722" y="-303693"/>
            <a:ext cx="5812074" cy="8260579"/>
          </a:xfrm>
          <a:prstGeom prst="rect">
            <a:avLst/>
          </a:prstGeom>
        </p:spPr>
      </p:pic>
      <p:pic>
        <p:nvPicPr>
          <p:cNvPr id="19" name="Afbeelding 11" descr="eps-logo.png"/>
          <p:cNvPicPr>
            <a:picLocks noChangeAspect="1"/>
          </p:cNvPicPr>
          <p:nvPr/>
        </p:nvPicPr>
        <p:blipFill>
          <a:blip r:embed="rId4"/>
          <a:stretch>
            <a:fillRect/>
          </a:stretch>
        </p:blipFill>
        <p:spPr>
          <a:xfrm>
            <a:off x="9992590" y="3776409"/>
            <a:ext cx="742936" cy="1012662"/>
          </a:xfrm>
          <a:prstGeom prst="rect">
            <a:avLst/>
          </a:prstGeom>
        </p:spPr>
      </p:pic>
      <p:pic>
        <p:nvPicPr>
          <p:cNvPr id="20" name="Afbeelding 12" descr="Isep-logo.png"/>
          <p:cNvPicPr>
            <a:picLocks noChangeAspect="1"/>
          </p:cNvPicPr>
          <p:nvPr/>
        </p:nvPicPr>
        <p:blipFill>
          <a:blip r:embed="rId5"/>
          <a:stretch>
            <a:fillRect/>
          </a:stretch>
        </p:blipFill>
        <p:spPr>
          <a:xfrm>
            <a:off x="10069877" y="6102390"/>
            <a:ext cx="1864827" cy="554633"/>
          </a:xfrm>
          <a:prstGeom prst="rect">
            <a:avLst/>
          </a:prstGeom>
        </p:spPr>
      </p:pic>
      <p:pic>
        <p:nvPicPr>
          <p:cNvPr id="21" name="Afbeelding 13" descr="logo_itsector.png"/>
          <p:cNvPicPr>
            <a:picLocks noChangeAspect="1"/>
          </p:cNvPicPr>
          <p:nvPr/>
        </p:nvPicPr>
        <p:blipFill>
          <a:blip r:embed="rId6"/>
          <a:stretch>
            <a:fillRect/>
          </a:stretch>
        </p:blipFill>
        <p:spPr>
          <a:xfrm>
            <a:off x="9992590" y="4991588"/>
            <a:ext cx="1946999" cy="779536"/>
          </a:xfrm>
          <a:prstGeom prst="rect">
            <a:avLst/>
          </a:prstGeom>
        </p:spPr>
      </p:pic>
      <p:sp>
        <p:nvSpPr>
          <p:cNvPr id="22" name="Tekstvak 14"/>
          <p:cNvSpPr txBox="1"/>
          <p:nvPr/>
        </p:nvSpPr>
        <p:spPr>
          <a:xfrm flipH="1">
            <a:off x="-193217" y="882825"/>
            <a:ext cx="2704293" cy="461962"/>
          </a:xfrm>
          <a:prstGeom prst="rect">
            <a:avLst/>
          </a:prstGeom>
        </p:spPr>
        <p:txBody>
          <a:bodyPr rtlCol="0">
            <a:spAutoFit/>
          </a:bodyPr>
          <a:lstStyle/>
          <a:p>
            <a:pPr algn="ctr"/>
            <a:r>
              <a:rPr lang="nl-NL" sz="2400" dirty="0"/>
              <a:t>Team 1</a:t>
            </a:r>
          </a:p>
        </p:txBody>
      </p:sp>
      <p:cxnSp>
        <p:nvCxnSpPr>
          <p:cNvPr id="23" name="Rechte verbindingslijn met pijl 15"/>
          <p:cNvCxnSpPr/>
          <p:nvPr/>
        </p:nvCxnSpPr>
        <p:spPr>
          <a:xfrm flipH="1">
            <a:off x="514093" y="-3219"/>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24" name="Rechte verbindingslijn met pijl 16"/>
          <p:cNvCxnSpPr/>
          <p:nvPr/>
        </p:nvCxnSpPr>
        <p:spPr>
          <a:xfrm>
            <a:off x="9799374" y="3776409"/>
            <a:ext cx="6279" cy="3087708"/>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503171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a:t>Problems</a:t>
            </a:r>
            <a:endParaRPr lang="pl-PL"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3496" y="1483424"/>
            <a:ext cx="8598408" cy="4827176"/>
          </a:xfrm>
        </p:spPr>
      </p:pic>
      <p:cxnSp>
        <p:nvCxnSpPr>
          <p:cNvPr id="4" name="Rechte verbindingslijn met pijl 3"/>
          <p:cNvCxnSpPr/>
          <p:nvPr/>
        </p:nvCxnSpPr>
        <p:spPr>
          <a:xfrm flipH="1">
            <a:off x="511935" y="-9659"/>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3" name="Rechte verbindingslijn met pijl 3"/>
          <p:cNvCxnSpPr/>
          <p:nvPr/>
        </p:nvCxnSpPr>
        <p:spPr>
          <a:xfrm flipH="1">
            <a:off x="511935" y="-9659"/>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868648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Solutions</a:t>
            </a:r>
          </a:p>
        </p:txBody>
      </p:sp>
      <p:sp>
        <p:nvSpPr>
          <p:cNvPr id="3" name="Content Placeholder 2"/>
          <p:cNvSpPr>
            <a:spLocks noGrp="1"/>
          </p:cNvSpPr>
          <p:nvPr>
            <p:ph idx="1"/>
          </p:nvPr>
        </p:nvSpPr>
        <p:spPr/>
        <p:txBody>
          <a:bodyPr/>
          <a:lstStyle/>
          <a:p>
            <a:r>
              <a:rPr lang="pl-PL" dirty="0"/>
              <a:t>&lt;</a:t>
            </a:r>
            <a:r>
              <a:rPr lang="pl-PL" dirty="0" err="1"/>
              <a:t>here</a:t>
            </a:r>
            <a:r>
              <a:rPr lang="pl-PL" dirty="0"/>
              <a:t> DEMO video&gt;</a:t>
            </a:r>
          </a:p>
        </p:txBody>
      </p:sp>
      <p:cxnSp>
        <p:nvCxnSpPr>
          <p:cNvPr id="4" name="Rechte verbindingslijn met pijl 3"/>
          <p:cNvCxnSpPr/>
          <p:nvPr/>
        </p:nvCxnSpPr>
        <p:spPr>
          <a:xfrm flipH="1">
            <a:off x="511935" y="-9659"/>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5" name="Rechte verbindingslijn met pijl 3"/>
          <p:cNvCxnSpPr/>
          <p:nvPr/>
        </p:nvCxnSpPr>
        <p:spPr>
          <a:xfrm flipH="1">
            <a:off x="511935" y="-9659"/>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788660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rotWithShape="1">
          <a:blip r:embed="rId3"/>
          <a:srcRect l="9963" r="22443"/>
          <a:stretch/>
        </p:blipFill>
        <p:spPr>
          <a:xfrm>
            <a:off x="20" y="10"/>
            <a:ext cx="4635571" cy="6857990"/>
          </a:xfrm>
          <a:prstGeom prst="rect">
            <a:avLst/>
          </a:prstGeom>
          <a:effectLst/>
        </p:spPr>
      </p:pic>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82595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rmAutofit/>
          </a:bodyPr>
          <a:lstStyle/>
          <a:p>
            <a:r>
              <a:rPr lang="pl-PL" dirty="0" err="1"/>
              <a:t>Conclusion</a:t>
            </a:r>
            <a:endParaRPr lang="pl-PL" dirty="0"/>
          </a:p>
        </p:txBody>
      </p:sp>
      <p:sp>
        <p:nvSpPr>
          <p:cNvPr id="8" name="Content Placeholder 7"/>
          <p:cNvSpPr>
            <a:spLocks noGrp="1"/>
          </p:cNvSpPr>
          <p:nvPr>
            <p:ph idx="1"/>
          </p:nvPr>
        </p:nvSpPr>
        <p:spPr>
          <a:xfrm>
            <a:off x="4965431" y="2438400"/>
            <a:ext cx="6586489" cy="3785419"/>
          </a:xfrm>
        </p:spPr>
        <p:txBody>
          <a:bodyPr vert="horz" lIns="91440" tIns="45720" rIns="91440" bIns="45720" rtlCol="0" anchor="t">
            <a:normAutofit/>
          </a:bodyPr>
          <a:lstStyle/>
          <a:p>
            <a:endParaRPr lang="nl-NL" sz="2000" dirty="0"/>
          </a:p>
          <a:p>
            <a:r>
              <a:rPr lang="en-US" sz="2000" dirty="0"/>
              <a:t>Solar powered</a:t>
            </a:r>
          </a:p>
          <a:p>
            <a:endParaRPr lang="pl-PL" sz="2000" dirty="0"/>
          </a:p>
          <a:p>
            <a:endParaRPr lang="pl-PL" sz="2000" dirty="0"/>
          </a:p>
        </p:txBody>
      </p:sp>
    </p:spTree>
    <p:extLst>
      <p:ext uri="{BB962C8B-B14F-4D97-AF65-F5344CB8AC3E}">
        <p14:creationId xmlns:p14="http://schemas.microsoft.com/office/powerpoint/2010/main" val="6706309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Bonus Video</a:t>
            </a:r>
          </a:p>
        </p:txBody>
      </p:sp>
      <p:sp>
        <p:nvSpPr>
          <p:cNvPr id="3" name="Content Placeholder 2"/>
          <p:cNvSpPr>
            <a:spLocks noGrp="1"/>
          </p:cNvSpPr>
          <p:nvPr>
            <p:ph idx="1"/>
          </p:nvPr>
        </p:nvSpPr>
        <p:spPr/>
        <p:txBody>
          <a:bodyPr/>
          <a:lstStyle/>
          <a:p>
            <a:endParaRPr lang="pl-PL" dirty="0"/>
          </a:p>
        </p:txBody>
      </p:sp>
    </p:spTree>
    <p:extLst>
      <p:ext uri="{BB962C8B-B14F-4D97-AF65-F5344CB8AC3E}">
        <p14:creationId xmlns:p14="http://schemas.microsoft.com/office/powerpoint/2010/main" val="42530799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cxnSp>
        <p:nvCxnSpPr>
          <p:cNvPr id="4" name="Rechte verbindingslijn met pijl 3"/>
          <p:cNvCxnSpPr/>
          <p:nvPr/>
        </p:nvCxnSpPr>
        <p:spPr>
          <a:xfrm flipH="1">
            <a:off x="782439" y="-8910"/>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pic>
        <p:nvPicPr>
          <p:cNvPr id="14" name="Afbeelding 13" descr="group.jpg"/>
          <p:cNvPicPr>
            <a:picLocks noChangeAspect="1"/>
          </p:cNvPicPr>
          <p:nvPr/>
        </p:nvPicPr>
        <p:blipFill>
          <a:blip r:embed="rId3"/>
          <a:stretch>
            <a:fillRect/>
          </a:stretch>
        </p:blipFill>
        <p:spPr>
          <a:xfrm>
            <a:off x="294011" y="1426109"/>
            <a:ext cx="11347275" cy="8045336"/>
          </a:xfrm>
          <a:prstGeom prst="rect">
            <a:avLst/>
          </a:prstGeom>
        </p:spPr>
      </p:pic>
      <p:cxnSp>
        <p:nvCxnSpPr>
          <p:cNvPr id="15" name="Rechte verbindingslijn met pijl 3"/>
          <p:cNvCxnSpPr/>
          <p:nvPr/>
        </p:nvCxnSpPr>
        <p:spPr>
          <a:xfrm flipH="1">
            <a:off x="782439" y="-8910"/>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pic>
        <p:nvPicPr>
          <p:cNvPr id="16" name="Afbeelding 13" descr="group.jpg"/>
          <p:cNvPicPr>
            <a:picLocks noChangeAspect="1"/>
          </p:cNvPicPr>
          <p:nvPr/>
        </p:nvPicPr>
        <p:blipFill>
          <a:blip r:embed="rId3"/>
          <a:stretch>
            <a:fillRect/>
          </a:stretch>
        </p:blipFill>
        <p:spPr>
          <a:xfrm>
            <a:off x="294011" y="1426109"/>
            <a:ext cx="11347275" cy="8045336"/>
          </a:xfrm>
          <a:prstGeom prst="rect">
            <a:avLst/>
          </a:prstGeom>
        </p:spPr>
      </p:pic>
    </p:spTree>
    <p:extLst>
      <p:ext uri="{BB962C8B-B14F-4D97-AF65-F5344CB8AC3E}">
        <p14:creationId xmlns:p14="http://schemas.microsoft.com/office/powerpoint/2010/main" val="33050770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Content</a:t>
            </a:r>
            <a:endParaRPr lang="nl-NL" dirty="0"/>
          </a:p>
        </p:txBody>
      </p:sp>
      <p:sp>
        <p:nvSpPr>
          <p:cNvPr id="3" name="Content Placeholder 2"/>
          <p:cNvSpPr>
            <a:spLocks noGrp="1"/>
          </p:cNvSpPr>
          <p:nvPr>
            <p:ph idx="1"/>
          </p:nvPr>
        </p:nvSpPr>
        <p:spPr/>
        <p:txBody>
          <a:bodyPr vert="horz" lIns="91440" tIns="45720" rIns="91440" bIns="45720" rtlCol="0" anchor="t">
            <a:normAutofit/>
          </a:bodyPr>
          <a:lstStyle/>
          <a:p>
            <a:r>
              <a:rPr lang="pl-PL" dirty="0" err="1"/>
              <a:t>Goal</a:t>
            </a:r>
            <a:r>
              <a:rPr lang="pl-PL" dirty="0"/>
              <a:t> and idea</a:t>
            </a:r>
            <a:endParaRPr lang="nl-NL" dirty="0"/>
          </a:p>
          <a:p>
            <a:r>
              <a:rPr lang="pl-PL" dirty="0"/>
              <a:t>Design</a:t>
            </a:r>
          </a:p>
          <a:p>
            <a:r>
              <a:rPr lang="pl-PL" dirty="0"/>
              <a:t>Architecture</a:t>
            </a:r>
          </a:p>
          <a:p>
            <a:r>
              <a:rPr lang="pl-PL" dirty="0"/>
              <a:t>Project Development</a:t>
            </a:r>
          </a:p>
          <a:p>
            <a:r>
              <a:rPr lang="pl-PL" dirty="0"/>
              <a:t>Problem</a:t>
            </a:r>
          </a:p>
          <a:p>
            <a:r>
              <a:rPr lang="pl-PL" dirty="0"/>
              <a:t>Solution</a:t>
            </a:r>
          </a:p>
          <a:p>
            <a:r>
              <a:rPr lang="en-US" dirty="0"/>
              <a:t>Conclusion</a:t>
            </a:r>
          </a:p>
          <a:p>
            <a:r>
              <a:rPr lang="pl-PL" dirty="0"/>
              <a:t>Bonus Video</a:t>
            </a:r>
          </a:p>
          <a:p>
            <a:endParaRPr lang="en-US" dirty="0"/>
          </a:p>
        </p:txBody>
      </p:sp>
      <p:cxnSp>
        <p:nvCxnSpPr>
          <p:cNvPr id="4" name="Rechte verbindingslijn met pijl 3"/>
          <p:cNvCxnSpPr/>
          <p:nvPr/>
        </p:nvCxnSpPr>
        <p:spPr>
          <a:xfrm flipH="1">
            <a:off x="731933" y="-8910"/>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5" name="Rechte verbindingslijn met pijl 3"/>
          <p:cNvCxnSpPr/>
          <p:nvPr/>
        </p:nvCxnSpPr>
        <p:spPr>
          <a:xfrm flipH="1">
            <a:off x="731933" y="-8910"/>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485314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15354" y="3786308"/>
            <a:ext cx="5053012" cy="2552721"/>
          </a:xfrm>
        </p:spPr>
        <p:txBody>
          <a:bodyPr>
            <a:normAutofit/>
          </a:bodyPr>
          <a:lstStyle/>
          <a:p>
            <a:pPr marL="0" indent="0">
              <a:buNone/>
            </a:pPr>
            <a:r>
              <a:rPr lang="en-US" sz="3500" dirty="0"/>
              <a:t>The goal is to design, develop and build </a:t>
            </a:r>
            <a:br>
              <a:rPr lang="pl-PL" sz="3500" dirty="0"/>
            </a:br>
            <a:r>
              <a:rPr lang="en-US" sz="3500" dirty="0"/>
              <a:t>a drawing robot</a:t>
            </a:r>
            <a:r>
              <a:rPr lang="pl-PL" sz="3500" dirty="0"/>
              <a:t>,</a:t>
            </a:r>
            <a:r>
              <a:rPr lang="en-US" sz="3500" dirty="0"/>
              <a:t> commanded through sounds or gestures.</a:t>
            </a:r>
          </a:p>
          <a:p>
            <a:endParaRPr lang="pl-PL" dirty="0"/>
          </a:p>
        </p:txBody>
      </p:sp>
      <p:sp>
        <p:nvSpPr>
          <p:cNvPr id="5" name="Afgeronde rechthoek 4"/>
          <p:cNvSpPr/>
          <p:nvPr/>
        </p:nvSpPr>
        <p:spPr>
          <a:xfrm rot="16200000">
            <a:off x="1429149" y="2618911"/>
            <a:ext cx="2806323" cy="4633912"/>
          </a:xfrm>
          <a:prstGeom prst="roundRect">
            <a:avLst/>
          </a:prstGeom>
          <a:noFill/>
          <a:ln w="2857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5087" y="1475236"/>
            <a:ext cx="3752885" cy="527505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6725" y="1769873"/>
            <a:ext cx="4763397" cy="4763397"/>
          </a:xfrm>
          <a:prstGeom prst="rect">
            <a:avLst/>
          </a:prstGeom>
        </p:spPr>
      </p:pic>
      <p:sp>
        <p:nvSpPr>
          <p:cNvPr id="10" name="TextBox 9"/>
          <p:cNvSpPr txBox="1"/>
          <p:nvPr/>
        </p:nvSpPr>
        <p:spPr>
          <a:xfrm>
            <a:off x="2555173" y="60300"/>
            <a:ext cx="7032712" cy="1108075"/>
          </a:xfrm>
          <a:prstGeom prst="rect">
            <a:avLst/>
          </a:prstGeom>
          <a:noFill/>
        </p:spPr>
        <p:txBody>
          <a:bodyPr wrap="square" rtlCol="0">
            <a:spAutoFit/>
          </a:bodyPr>
          <a:lstStyle/>
          <a:p>
            <a:pPr algn="ctr"/>
            <a:r>
              <a:rPr lang="pl-PL" sz="6600" b="1" dirty="0">
                <a:latin typeface="Calibri Light" panose="020F0302020204030204" pitchFamily="34" charset="0"/>
              </a:rPr>
              <a:t>IDEA</a:t>
            </a:r>
          </a:p>
        </p:txBody>
      </p:sp>
      <p:sp>
        <p:nvSpPr>
          <p:cNvPr id="11" name="Title 1"/>
          <p:cNvSpPr>
            <a:spLocks noGrp="1"/>
          </p:cNvSpPr>
          <p:nvPr>
            <p:ph type="title"/>
          </p:nvPr>
        </p:nvSpPr>
        <p:spPr>
          <a:xfrm>
            <a:off x="838200" y="365125"/>
            <a:ext cx="10515600" cy="1325563"/>
          </a:xfrm>
        </p:spPr>
        <p:txBody>
          <a:bodyPr/>
          <a:lstStyle/>
          <a:p>
            <a:r>
              <a:rPr lang="pl-PL" b="1" dirty="0" err="1"/>
              <a:t>Goal</a:t>
            </a:r>
            <a:endParaRPr lang="nl-NL" b="1" dirty="0"/>
          </a:p>
        </p:txBody>
      </p:sp>
      <p:cxnSp>
        <p:nvCxnSpPr>
          <p:cNvPr id="12" name="Rechte verbindingslijn met pijl 3"/>
          <p:cNvCxnSpPr/>
          <p:nvPr/>
        </p:nvCxnSpPr>
        <p:spPr>
          <a:xfrm flipH="1">
            <a:off x="731933" y="-8910"/>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224404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22" presetClass="exit" presetSubtype="4" fill="hold" grpId="0" nodeType="withEffect">
                                  <p:stCondLst>
                                    <p:cond delay="0"/>
                                  </p:stCondLst>
                                  <p:childTnLst>
                                    <p:animEffect transition="out" filter="wipe(down)">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Design</a:t>
            </a:r>
          </a:p>
        </p:txBody>
      </p:sp>
      <p:cxnSp>
        <p:nvCxnSpPr>
          <p:cNvPr id="5" name="Rechte verbindingslijn met pijl 4"/>
          <p:cNvCxnSpPr/>
          <p:nvPr/>
        </p:nvCxnSpPr>
        <p:spPr>
          <a:xfrm flipH="1">
            <a:off x="511935" y="-9659"/>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3" name="Rechte verbindingslijn met pijl 4"/>
          <p:cNvCxnSpPr/>
          <p:nvPr/>
        </p:nvCxnSpPr>
        <p:spPr>
          <a:xfrm flipH="1">
            <a:off x="511935" y="-9659"/>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pic>
        <p:nvPicPr>
          <p:cNvPr id="7" name="Tijdelijke aanduiding voor inhoud 6"/>
          <p:cNvPicPr>
            <a:picLocks noGrp="1"/>
          </p:cNvPicPr>
          <p:nvPr>
            <p:ph idx="1"/>
            <a:videoFile r:link="rId1"/>
          </p:nvPr>
        </p:nvPicPr>
        <p:blipFill>
          <a:blip r:embed="rId4"/>
          <a:stretch>
            <a:fillRect/>
          </a:stretch>
        </p:blipFill>
        <p:spPr>
          <a:xfrm>
            <a:off x="3231465" y="1601497"/>
            <a:ext cx="8523144" cy="4793355"/>
          </a:xfrm>
          <a:prstGeom prst="rect">
            <a:avLst/>
          </a:prstGeom>
        </p:spPr>
      </p:pic>
    </p:spTree>
    <p:extLst>
      <p:ext uri="{BB962C8B-B14F-4D97-AF65-F5344CB8AC3E}">
        <p14:creationId xmlns:p14="http://schemas.microsoft.com/office/powerpoint/2010/main" val="2836044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177" y="0"/>
            <a:ext cx="10058400" cy="6801992"/>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77" y="12977"/>
            <a:ext cx="10058400" cy="6801992"/>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177" y="-2219"/>
            <a:ext cx="10058400" cy="6801992"/>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177" y="-15196"/>
            <a:ext cx="10058400" cy="680199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9177" y="-28173"/>
            <a:ext cx="10058400" cy="6801992"/>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177" y="-21684"/>
            <a:ext cx="10058400" cy="6801992"/>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9177" y="-9517"/>
            <a:ext cx="10058400" cy="6801992"/>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177" y="-41150"/>
            <a:ext cx="10058400" cy="6801992"/>
          </a:xfrm>
          <a:prstGeom prst="rect">
            <a:avLst/>
          </a:prstGeom>
        </p:spPr>
      </p:pic>
    </p:spTree>
    <p:extLst>
      <p:ext uri="{BB962C8B-B14F-4D97-AF65-F5344CB8AC3E}">
        <p14:creationId xmlns:p14="http://schemas.microsoft.com/office/powerpoint/2010/main" val="19083355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Graphbot.398.jpg"/>
          <p:cNvPicPr>
            <a:picLocks noChangeAspect="1"/>
          </p:cNvPicPr>
          <p:nvPr/>
        </p:nvPicPr>
        <p:blipFill>
          <a:blip r:embed="rId3"/>
          <a:stretch>
            <a:fillRect/>
          </a:stretch>
        </p:blipFill>
        <p:spPr>
          <a:xfrm>
            <a:off x="1042812" y="184525"/>
            <a:ext cx="9773580" cy="6568733"/>
          </a:xfrm>
          <a:prstGeom prst="rect">
            <a:avLst/>
          </a:prstGeom>
        </p:spPr>
      </p:pic>
      <p:pic>
        <p:nvPicPr>
          <p:cNvPr id="3" name="Afbeelding 2" descr="Graphbot.jpg"/>
          <p:cNvPicPr>
            <a:picLocks noChangeAspect="1"/>
          </p:cNvPicPr>
          <p:nvPr/>
        </p:nvPicPr>
        <p:blipFill>
          <a:blip r:embed="rId4"/>
          <a:stretch>
            <a:fillRect/>
          </a:stretch>
        </p:blipFill>
        <p:spPr>
          <a:xfrm>
            <a:off x="1042988" y="18868"/>
            <a:ext cx="10022701" cy="6732770"/>
          </a:xfrm>
          <a:prstGeom prst="rect">
            <a:avLst/>
          </a:prstGeom>
        </p:spPr>
      </p:pic>
    </p:spTree>
    <p:extLst>
      <p:ext uri="{BB962C8B-B14F-4D97-AF65-F5344CB8AC3E}">
        <p14:creationId xmlns:p14="http://schemas.microsoft.com/office/powerpoint/2010/main" val="2375825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pl-PL" dirty="0"/>
              <a:t>Architecture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9181" y="963761"/>
            <a:ext cx="8780319" cy="6070068"/>
          </a:xfrm>
        </p:spPr>
      </p:pic>
      <p:cxnSp>
        <p:nvCxnSpPr>
          <p:cNvPr id="5" name="Rechte verbindingslijn met pijl 4"/>
          <p:cNvCxnSpPr/>
          <p:nvPr/>
        </p:nvCxnSpPr>
        <p:spPr>
          <a:xfrm flipH="1">
            <a:off x="511935" y="-9659"/>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3" name="Rechte verbindingslijn met pijl 4"/>
          <p:cNvCxnSpPr/>
          <p:nvPr/>
        </p:nvCxnSpPr>
        <p:spPr>
          <a:xfrm flipH="1">
            <a:off x="511935" y="-9659"/>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pic>
        <p:nvPicPr>
          <p:cNvPr id="7" name="Picture 6" descr="13282768_10209530855297160_834675232_o.jpg"/>
          <p:cNvPicPr>
            <a:picLocks noChangeAspect="1"/>
          </p:cNvPicPr>
          <p:nvPr/>
        </p:nvPicPr>
        <p:blipFill>
          <a:blip r:embed="rId4"/>
          <a:stretch>
            <a:fillRect/>
          </a:stretch>
        </p:blipFill>
        <p:spPr>
          <a:xfrm>
            <a:off x="1693243" y="1690688"/>
            <a:ext cx="8184677" cy="5541533"/>
          </a:xfrm>
          <a:prstGeom prst="rect">
            <a:avLst/>
          </a:prstGeom>
        </p:spPr>
      </p:pic>
    </p:spTree>
    <p:extLst>
      <p:ext uri="{BB962C8B-B14F-4D97-AF65-F5344CB8AC3E}">
        <p14:creationId xmlns:p14="http://schemas.microsoft.com/office/powerpoint/2010/main" val="40124124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nodeType="clickEffect">
                                  <p:stCondLst>
                                    <p:cond delay="0"/>
                                  </p:stCondLst>
                                  <p:childTnLst>
                                    <p:animEffect transition="out" filter="barn(inVertic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42"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Project Development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340936"/>
            <a:ext cx="10515600" cy="3320715"/>
          </a:xfrm>
        </p:spPr>
      </p:pic>
      <p:cxnSp>
        <p:nvCxnSpPr>
          <p:cNvPr id="5" name="Rechte verbindingslijn met pijl 4"/>
          <p:cNvCxnSpPr/>
          <p:nvPr/>
        </p:nvCxnSpPr>
        <p:spPr>
          <a:xfrm flipH="1">
            <a:off x="511935" y="-9659"/>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3" name="Rechte verbindingslijn met pijl 4"/>
          <p:cNvCxnSpPr/>
          <p:nvPr/>
        </p:nvCxnSpPr>
        <p:spPr>
          <a:xfrm flipH="1">
            <a:off x="511935" y="-9659"/>
            <a:ext cx="3381" cy="1262129"/>
          </a:xfrm>
          <a:prstGeom prst="straightConnector1">
            <a:avLst/>
          </a:prstGeom>
          <a:ln w="57150">
            <a:solidFill>
              <a:srgbClr val="7030A0"/>
            </a:solidFill>
            <a:headEnd type="none"/>
            <a:tailEnd type="non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64480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87</TotalTime>
  <Words>351</Words>
  <Application>Microsoft Office PowerPoint</Application>
  <PresentationFormat>Breedbeeld</PresentationFormat>
  <Paragraphs>68</Paragraphs>
  <Slides>13</Slides>
  <Notes>12</Notes>
  <HiddenSlides>0</HiddenSlides>
  <MMClips>1</MMClips>
  <ScaleCrop>false</ScaleCrop>
  <HeadingPairs>
    <vt:vector size="4" baseType="variant">
      <vt:variant>
        <vt:lpstr>Thema</vt:lpstr>
      </vt:variant>
      <vt:variant>
        <vt:i4>2</vt:i4>
      </vt:variant>
      <vt:variant>
        <vt:lpstr>Diatitels</vt:lpstr>
      </vt:variant>
      <vt:variant>
        <vt:i4>13</vt:i4>
      </vt:variant>
    </vt:vector>
  </HeadingPairs>
  <TitlesOfParts>
    <vt:vector size="15" baseType="lpstr">
      <vt:lpstr>Motyw pakietu Office</vt:lpstr>
      <vt:lpstr>Office Theme</vt:lpstr>
      <vt:lpstr>PowerPoint-presentatie</vt:lpstr>
      <vt:lpstr>Introduction</vt:lpstr>
      <vt:lpstr>Content</vt:lpstr>
      <vt:lpstr>Goal</vt:lpstr>
      <vt:lpstr>Design</vt:lpstr>
      <vt:lpstr>PowerPoint-presentatie</vt:lpstr>
      <vt:lpstr>PowerPoint-presentatie</vt:lpstr>
      <vt:lpstr>Architecture</vt:lpstr>
      <vt:lpstr>Project Development</vt:lpstr>
      <vt:lpstr>Problems</vt:lpstr>
      <vt:lpstr>Solutions</vt:lpstr>
      <vt:lpstr>Conclusion</vt:lpstr>
      <vt:lpstr>Bonus 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Adam Dziomdziora</cp:lastModifiedBy>
  <cp:revision>35</cp:revision>
  <dcterms:created xsi:type="dcterms:W3CDTF">2012-08-15T16:54:36Z</dcterms:created>
  <dcterms:modified xsi:type="dcterms:W3CDTF">2016-06-11T18:54:19Z</dcterms:modified>
</cp:coreProperties>
</file>