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67" r:id="rId5"/>
    <p:sldId id="270" r:id="rId6"/>
    <p:sldId id="266" r:id="rId7"/>
    <p:sldId id="269" r:id="rId8"/>
    <p:sldId id="259" r:id="rId9"/>
    <p:sldId id="260" r:id="rId10"/>
    <p:sldId id="261" r:id="rId11"/>
    <p:sldId id="262" r:id="rId12"/>
    <p:sldId id="264" r:id="rId13"/>
    <p:sldId id="265"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1296" autoAdjust="0"/>
  </p:normalViewPr>
  <p:slideViewPr>
    <p:cSldViewPr snapToGrid="0">
      <p:cViewPr varScale="1">
        <p:scale>
          <a:sx n="51" d="100"/>
          <a:sy n="51" d="100"/>
        </p:scale>
        <p:origin x="13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DAD1E-50D1-4843-9FA2-EADCE816CB3E}" type="datetimeFigureOut">
              <a:rPr lang="pl-PL"/>
              <a:t>06.06.2016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5CF0F-0C88-4FD6-B5E5-0081C69A5A79}" type="slidenum">
              <a:rPr lang="pl-PL"/>
              <a:t>‹#›</a:t>
            </a:fld>
            <a:endParaRPr lang="pl-PL"/>
          </a:p>
        </p:txBody>
      </p:sp>
    </p:spTree>
    <p:extLst>
      <p:ext uri="{BB962C8B-B14F-4D97-AF65-F5344CB8AC3E}">
        <p14:creationId xmlns:p14="http://schemas.microsoft.com/office/powerpoint/2010/main" val="377153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CE5CF0F-0C88-4FD6-B5E5-0081C69A5A79}" type="slidenum">
              <a:rPr lang="pl-PL"/>
              <a:t>1</a:t>
            </a:fld>
            <a:endParaRPr lang="pl-PL"/>
          </a:p>
        </p:txBody>
      </p:sp>
    </p:spTree>
    <p:extLst>
      <p:ext uri="{BB962C8B-B14F-4D97-AF65-F5344CB8AC3E}">
        <p14:creationId xmlns:p14="http://schemas.microsoft.com/office/powerpoint/2010/main" val="1960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a:latin typeface="Arial"/>
              </a:rPr>
              <a:t>Sustainability have 3 aspects. </a:t>
            </a:r>
            <a:r>
              <a:rPr lang="pl-PL">
                <a:latin typeface="Arial"/>
              </a:rPr>
              <a:t>Enviromental, Social, Economical</a:t>
            </a:r>
          </a:p>
          <a:p>
            <a:r>
              <a:rPr lang="pl-PL">
                <a:latin typeface="Arial"/>
              </a:rPr>
              <a:t>Eco-efficiency generates more value through technology</a:t>
            </a:r>
          </a:p>
          <a:p>
            <a:r>
              <a:rPr lang="en-US">
                <a:latin typeface="Arial"/>
                <a:cs typeface="Arial"/>
              </a:rPr>
              <a:t>I think the </a:t>
            </a:r>
            <a:r>
              <a:rPr lang="en-US">
                <a:latin typeface="Arial"/>
              </a:rPr>
              <a:t>main aspects of eco-efficiency are:</a:t>
            </a:r>
            <a:endParaRPr lang="pl-PL">
              <a:latin typeface="Arial"/>
            </a:endParaRPr>
          </a:p>
          <a:p>
            <a:r>
              <a:rPr lang="en-US">
                <a:latin typeface="Arial"/>
              </a:rPr>
              <a:t>- Reduction of energy and water use</a:t>
            </a:r>
            <a:endParaRPr lang="pl-PL">
              <a:latin typeface="Arial"/>
            </a:endParaRPr>
          </a:p>
          <a:p>
            <a:r>
              <a:rPr lang="en-US">
                <a:latin typeface="Arial"/>
              </a:rPr>
              <a:t>- Reduction of waste and polution levels</a:t>
            </a:r>
            <a:endParaRPr lang="pl-PL">
              <a:latin typeface="Arial"/>
            </a:endParaRPr>
          </a:p>
          <a:p>
            <a:r>
              <a:rPr lang="en-US">
                <a:latin typeface="Arial"/>
              </a:rPr>
              <a:t>- Inplement the life cycle assessement</a:t>
            </a:r>
            <a:endParaRPr lang="pl-PL">
              <a:latin typeface="Arial"/>
            </a:endParaRPr>
          </a:p>
          <a:p>
            <a:r>
              <a:rPr lang="en-US">
                <a:latin typeface="Arial"/>
              </a:rPr>
              <a:t>Our project can be an sustainable project because to build </a:t>
            </a:r>
            <a:r>
              <a:rPr lang="en-US">
                <a:latin typeface="Arial"/>
                <a:cs typeface="Arial"/>
              </a:rPr>
              <a:t>this prototype is using low cost materials in small quantities but </a:t>
            </a:r>
            <a:r>
              <a:rPr lang="en-US">
                <a:latin typeface="sans-serif"/>
                <a:cs typeface="Arial"/>
              </a:rPr>
              <a:t>the final product is amazing and it can be attractive. If our robot gona have a wood caseing will be more sustainable. In the next version of our project we can implement the solar panels in stade of the battery but we gona think about it.</a:t>
            </a:r>
            <a:endParaRPr lang="pl-PL">
              <a:latin typeface="sans-serif"/>
              <a:cs typeface="Arial"/>
            </a:endParaRPr>
          </a:p>
        </p:txBody>
      </p:sp>
      <p:sp>
        <p:nvSpPr>
          <p:cNvPr id="4" name="Symbol zastępczy numeru slajdu 3"/>
          <p:cNvSpPr>
            <a:spLocks noGrp="1"/>
          </p:cNvSpPr>
          <p:nvPr>
            <p:ph type="sldNum" sz="quarter" idx="10"/>
          </p:nvPr>
        </p:nvSpPr>
        <p:spPr/>
        <p:txBody>
          <a:bodyPr/>
          <a:lstStyle/>
          <a:p>
            <a:fld id="{2CE5CF0F-0C88-4FD6-B5E5-0081C69A5A79}" type="slidenum">
              <a:rPr lang="pl-PL"/>
              <a:t>10</a:t>
            </a:fld>
            <a:endParaRPr lang="pl-PL"/>
          </a:p>
        </p:txBody>
      </p:sp>
    </p:spTree>
    <p:extLst>
      <p:ext uri="{BB962C8B-B14F-4D97-AF65-F5344CB8AC3E}">
        <p14:creationId xmlns:p14="http://schemas.microsoft.com/office/powerpoint/2010/main" val="386346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As Adam already told you in the introduction, we are aiming our product at girls. With the drawbot it is impossible to draw on your face. Maybe not impossible, but at least very hard. The goal is to make girls more interested in technology, more specifically robotics.  There are some companies, such as Goldieblox that are already making products for girls to </a:t>
            </a:r>
            <a:r>
              <a:rPr lang="pl-PL">
                <a:solidFill>
                  <a:srgbClr val="545454"/>
                </a:solidFill>
                <a:latin typeface="arial"/>
              </a:rPr>
              <a:t>develop early interest in engineering and confidence in problem-solving</a:t>
            </a:r>
            <a:r>
              <a:rPr lang="pl-PL">
                <a:latin typeface="Calibri"/>
              </a:rPr>
              <a:t>. This proves there is a market of conscious parents that think about the toys they buy. They do not have a drawing robot in their assortment. Furthermore there are also companies such as Makeblock that are selling drawing robots. The big difference with our competitors is that it's not a build-kit. They offer kits to build and program drawing robots, these are expensive and require some time and effort to put together. Our drawbot is ready to use and user-friendly.</a:t>
            </a:r>
          </a:p>
          <a:p>
            <a:r>
              <a:rPr lang="pl-PL">
                <a:latin typeface="Calibri"/>
              </a:rPr>
              <a:t>We would like to make the different markers collectables.</a:t>
            </a:r>
          </a:p>
        </p:txBody>
      </p:sp>
      <p:sp>
        <p:nvSpPr>
          <p:cNvPr id="4" name="Symbol zastępczy numeru slajdu 3"/>
          <p:cNvSpPr>
            <a:spLocks noGrp="1"/>
          </p:cNvSpPr>
          <p:nvPr>
            <p:ph type="sldNum" sz="quarter" idx="10"/>
          </p:nvPr>
        </p:nvSpPr>
        <p:spPr/>
        <p:txBody>
          <a:bodyPr/>
          <a:lstStyle/>
          <a:p>
            <a:fld id="{2CE5CF0F-0C88-4FD6-B5E5-0081C69A5A79}" type="slidenum">
              <a:rPr lang="pl-PL"/>
              <a:t>11</a:t>
            </a:fld>
            <a:endParaRPr lang="pl-PL"/>
          </a:p>
        </p:txBody>
      </p:sp>
    </p:spTree>
    <p:extLst>
      <p:ext uri="{BB962C8B-B14F-4D97-AF65-F5344CB8AC3E}">
        <p14:creationId xmlns:p14="http://schemas.microsoft.com/office/powerpoint/2010/main" val="369323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Just to </a:t>
            </a:r>
            <a:r>
              <a:rPr lang="pl-PL" dirty="0" err="1">
                <a:latin typeface="Calibri"/>
              </a:rPr>
              <a:t>summarise</a:t>
            </a:r>
            <a:r>
              <a:rPr lang="pl-PL">
                <a:latin typeface="Calibri"/>
              </a:rPr>
              <a:t>, we are the </a:t>
            </a:r>
            <a:r>
              <a:rPr lang="pl-PL" dirty="0" err="1">
                <a:latin typeface="Calibri"/>
              </a:rPr>
              <a:t>ones</a:t>
            </a:r>
            <a:r>
              <a:rPr lang="pl-PL">
                <a:latin typeface="Calibri"/>
              </a:rPr>
              <a:t>, who </a:t>
            </a:r>
            <a:r>
              <a:rPr lang="pl-PL" dirty="0" err="1">
                <a:latin typeface="Calibri"/>
              </a:rPr>
              <a:t>are</a:t>
            </a:r>
            <a:r>
              <a:rPr lang="pl-PL" dirty="0">
                <a:latin typeface="Calibri"/>
              </a:rPr>
              <a:t> </a:t>
            </a:r>
            <a:r>
              <a:rPr lang="pl-PL">
                <a:latin typeface="Calibri"/>
              </a:rPr>
              <a:t>going to change the </a:t>
            </a:r>
            <a:r>
              <a:rPr lang="pl-PL" dirty="0" err="1">
                <a:latin typeface="Calibri"/>
              </a:rPr>
              <a:t>worlds</a:t>
            </a:r>
            <a:r>
              <a:rPr lang="pl-PL" dirty="0">
                <a:latin typeface="Calibri"/>
              </a:rPr>
              <a:t> </a:t>
            </a:r>
            <a:r>
              <a:rPr lang="pl-PL" dirty="0" err="1">
                <a:latin typeface="Calibri"/>
              </a:rPr>
              <a:t>perception</a:t>
            </a:r>
            <a:r>
              <a:rPr lang="pl-PL" dirty="0">
                <a:latin typeface="Calibri"/>
              </a:rPr>
              <a:t> </a:t>
            </a:r>
            <a:r>
              <a:rPr lang="pl-PL">
                <a:latin typeface="Calibri"/>
              </a:rPr>
              <a:t>of </a:t>
            </a:r>
            <a:r>
              <a:rPr lang="pl-PL" dirty="0" err="1">
                <a:latin typeface="Calibri"/>
              </a:rPr>
              <a:t>robots</a:t>
            </a:r>
            <a:r>
              <a:rPr lang="pl-PL">
                <a:latin typeface="Calibri"/>
              </a:rPr>
              <a:t>.</a:t>
            </a:r>
          </a:p>
          <a:p>
            <a:r>
              <a:rPr lang="pl-PL">
                <a:latin typeface="Calibri"/>
              </a:rPr>
              <a:t>Instead of </a:t>
            </a:r>
            <a:r>
              <a:rPr lang="pl-PL" dirty="0">
                <a:latin typeface="Calibri"/>
              </a:rPr>
              <a:t>a </a:t>
            </a:r>
            <a:r>
              <a:rPr lang="pl-PL">
                <a:latin typeface="Calibri"/>
              </a:rPr>
              <a:t>complicated and hard to </a:t>
            </a:r>
            <a:r>
              <a:rPr lang="pl-PL" dirty="0" err="1">
                <a:latin typeface="Calibri"/>
              </a:rPr>
              <a:t>use</a:t>
            </a:r>
            <a:r>
              <a:rPr lang="pl-PL" dirty="0">
                <a:latin typeface="Calibri"/>
              </a:rPr>
              <a:t> </a:t>
            </a:r>
            <a:r>
              <a:rPr lang="pl-PL">
                <a:latin typeface="Calibri"/>
              </a:rPr>
              <a:t>machine, we are working on </a:t>
            </a:r>
            <a:r>
              <a:rPr lang="pl-PL" dirty="0">
                <a:latin typeface="Calibri"/>
              </a:rPr>
              <a:t>the </a:t>
            </a:r>
            <a:r>
              <a:rPr lang="pl-PL">
                <a:latin typeface="Calibri"/>
              </a:rPr>
              <a:t>very first robot with </a:t>
            </a:r>
            <a:r>
              <a:rPr lang="pl-PL" dirty="0" err="1">
                <a:latin typeface="Calibri"/>
              </a:rPr>
              <a:t>aesthetical</a:t>
            </a:r>
            <a:r>
              <a:rPr lang="pl-PL" dirty="0">
                <a:latin typeface="Calibri"/>
              </a:rPr>
              <a:t> </a:t>
            </a:r>
            <a:r>
              <a:rPr lang="pl-PL">
                <a:latin typeface="Calibri"/>
              </a:rPr>
              <a:t>taste, designed for women. Playing with </a:t>
            </a:r>
            <a:r>
              <a:rPr lang="pl-PL" dirty="0" err="1">
                <a:latin typeface="Calibri"/>
              </a:rPr>
              <a:t>our</a:t>
            </a:r>
            <a:r>
              <a:rPr lang="pl-PL" dirty="0">
                <a:latin typeface="Calibri"/>
              </a:rPr>
              <a:t> </a:t>
            </a:r>
            <a:r>
              <a:rPr lang="pl-PL" dirty="0" err="1">
                <a:latin typeface="Calibri"/>
              </a:rPr>
              <a:t>drawbot</a:t>
            </a:r>
            <a:r>
              <a:rPr lang="pl-PL" dirty="0">
                <a:latin typeface="Calibri"/>
              </a:rPr>
              <a:t> </a:t>
            </a:r>
            <a:r>
              <a:rPr lang="pl-PL" dirty="0" err="1">
                <a:latin typeface="Calibri"/>
              </a:rPr>
              <a:t>is</a:t>
            </a:r>
            <a:r>
              <a:rPr lang="pl-PL" dirty="0">
                <a:latin typeface="Calibri"/>
              </a:rPr>
              <a:t> </a:t>
            </a:r>
            <a:r>
              <a:rPr lang="pl-PL">
                <a:latin typeface="Calibri"/>
              </a:rPr>
              <a:t>also interesting for men, who never obtained artistic skills, like me !</a:t>
            </a:r>
            <a:br>
              <a:rPr lang="pl-PL">
                <a:latin typeface="Calibri"/>
              </a:rPr>
            </a:br>
            <a:endParaRPr lang="pl-PL">
              <a:latin typeface="Calibri"/>
            </a:endParaRPr>
          </a:p>
          <a:p>
            <a:r>
              <a:rPr lang="pl-PL">
                <a:latin typeface="Calibri"/>
              </a:rPr>
              <a:t>To communicate with our </a:t>
            </a:r>
            <a:r>
              <a:rPr lang="pl-PL" dirty="0" err="1">
                <a:latin typeface="Calibri"/>
              </a:rPr>
              <a:t>drawbot</a:t>
            </a:r>
            <a:r>
              <a:rPr lang="pl-PL">
                <a:latin typeface="Calibri"/>
              </a:rPr>
              <a:t>, you need no more than </a:t>
            </a:r>
            <a:r>
              <a:rPr lang="pl-PL" dirty="0">
                <a:latin typeface="Calibri"/>
              </a:rPr>
              <a:t>a </a:t>
            </a:r>
            <a:r>
              <a:rPr lang="pl-PL">
                <a:latin typeface="Calibri"/>
              </a:rPr>
              <a:t>few voice commands </a:t>
            </a:r>
            <a:endParaRPr lang="pl-PL" dirty="0">
              <a:latin typeface="Calibri"/>
            </a:endParaRPr>
          </a:p>
          <a:p>
            <a:r>
              <a:rPr lang="pl-PL">
                <a:latin typeface="Calibri"/>
              </a:rPr>
              <a:t>the breathtaking experience begins now! </a:t>
            </a:r>
            <a:br>
              <a:rPr lang="pl-PL">
                <a:latin typeface="Calibri"/>
              </a:rPr>
            </a:br>
            <a:endParaRPr lang="pl-PL">
              <a:latin typeface="Calibri"/>
            </a:endParaRPr>
          </a:p>
        </p:txBody>
      </p:sp>
      <p:sp>
        <p:nvSpPr>
          <p:cNvPr id="4" name="Symbol zastępczy numeru slajdu 3"/>
          <p:cNvSpPr>
            <a:spLocks noGrp="1"/>
          </p:cNvSpPr>
          <p:nvPr>
            <p:ph type="sldNum" sz="quarter" idx="10"/>
          </p:nvPr>
        </p:nvSpPr>
        <p:spPr/>
        <p:txBody>
          <a:bodyPr/>
          <a:lstStyle/>
          <a:p>
            <a:fld id="{2CE5CF0F-0C88-4FD6-B5E5-0081C69A5A79}" type="slidenum">
              <a:rPr lang="pl-PL"/>
              <a:t>12</a:t>
            </a:fld>
            <a:endParaRPr lang="pl-PL"/>
          </a:p>
        </p:txBody>
      </p:sp>
    </p:spTree>
    <p:extLst>
      <p:ext uri="{BB962C8B-B14F-4D97-AF65-F5344CB8AC3E}">
        <p14:creationId xmlns:p14="http://schemas.microsoft.com/office/powerpoint/2010/main" val="363084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latin typeface="Calibri"/>
              </a:rPr>
              <a:t>thank</a:t>
            </a:r>
            <a:r>
              <a:rPr lang="pl-PL" dirty="0">
                <a:latin typeface="Calibri"/>
              </a:rPr>
              <a:t> </a:t>
            </a:r>
            <a:r>
              <a:rPr lang="pl-PL" dirty="0" err="1">
                <a:latin typeface="Calibri"/>
              </a:rPr>
              <a:t>you</a:t>
            </a:r>
            <a:r>
              <a:rPr lang="pl-PL" dirty="0">
                <a:latin typeface="Calibri"/>
              </a:rPr>
              <a:t> for </a:t>
            </a:r>
            <a:r>
              <a:rPr lang="pl-PL" dirty="0" err="1">
                <a:latin typeface="Calibri"/>
              </a:rPr>
              <a:t>your</a:t>
            </a:r>
            <a:r>
              <a:rPr lang="pl-PL" dirty="0">
                <a:latin typeface="Calibri"/>
              </a:rPr>
              <a:t> </a:t>
            </a:r>
            <a:r>
              <a:rPr lang="pl-PL" dirty="0" err="1">
                <a:latin typeface="Calibri"/>
              </a:rPr>
              <a:t>attention</a:t>
            </a:r>
            <a:r>
              <a:rPr lang="pl-PL" dirty="0">
                <a:latin typeface="Calibri"/>
              </a:rPr>
              <a:t>, </a:t>
            </a:r>
            <a:r>
              <a:rPr lang="pl-PL" dirty="0" err="1">
                <a:latin typeface="Calibri"/>
              </a:rPr>
              <a:t>are</a:t>
            </a:r>
            <a:r>
              <a:rPr lang="pl-PL" dirty="0">
                <a:latin typeface="Calibri"/>
              </a:rPr>
              <a:t> </a:t>
            </a:r>
            <a:r>
              <a:rPr lang="pl-PL" dirty="0" err="1">
                <a:latin typeface="Calibri"/>
              </a:rPr>
              <a:t>there</a:t>
            </a:r>
            <a:r>
              <a:rPr lang="pl-PL" dirty="0">
                <a:latin typeface="Calibri"/>
              </a:rPr>
              <a:t> </a:t>
            </a:r>
            <a:r>
              <a:rPr lang="pl-PL" dirty="0" err="1">
                <a:latin typeface="Calibri"/>
              </a:rPr>
              <a:t>any</a:t>
            </a:r>
            <a:r>
              <a:rPr lang="pl-PL" dirty="0">
                <a:latin typeface="Calibri"/>
              </a:rPr>
              <a:t> </a:t>
            </a:r>
            <a:r>
              <a:rPr lang="pl-PL" dirty="0" err="1">
                <a:latin typeface="Calibri"/>
              </a:rPr>
              <a:t>questions</a:t>
            </a:r>
            <a:r>
              <a:rPr lang="pl-PL" dirty="0">
                <a:latin typeface="Calibri"/>
              </a:rPr>
              <a:t>?</a:t>
            </a:r>
            <a:endParaRPr lang="pl-PL">
              <a:latin typeface="Calibri"/>
            </a:endParaRPr>
          </a:p>
        </p:txBody>
      </p:sp>
      <p:sp>
        <p:nvSpPr>
          <p:cNvPr id="4" name="Symbol zastępczy numeru slajdu 3"/>
          <p:cNvSpPr>
            <a:spLocks noGrp="1"/>
          </p:cNvSpPr>
          <p:nvPr>
            <p:ph type="sldNum" sz="quarter" idx="10"/>
          </p:nvPr>
        </p:nvSpPr>
        <p:spPr/>
        <p:txBody>
          <a:bodyPr/>
          <a:lstStyle/>
          <a:p>
            <a:fld id="{2CE5CF0F-0C88-4FD6-B5E5-0081C69A5A79}" type="slidenum">
              <a:rPr lang="pl-PL"/>
              <a:t>13</a:t>
            </a:fld>
            <a:endParaRPr lang="pl-PL"/>
          </a:p>
        </p:txBody>
      </p:sp>
    </p:spTree>
    <p:extLst>
      <p:ext uri="{BB962C8B-B14F-4D97-AF65-F5344CB8AC3E}">
        <p14:creationId xmlns:p14="http://schemas.microsoft.com/office/powerpoint/2010/main" val="182497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a:rPr>
              <a:t>Good </a:t>
            </a:r>
            <a:r>
              <a:rPr lang="pl-PL" dirty="0" err="1">
                <a:latin typeface="Calibri"/>
              </a:rPr>
              <a:t>afternoon</a:t>
            </a:r>
            <a:r>
              <a:rPr lang="pl-PL" dirty="0">
                <a:latin typeface="Calibri"/>
              </a:rPr>
              <a:t> </a:t>
            </a:r>
            <a:r>
              <a:rPr lang="pl-PL" dirty="0" err="1">
                <a:latin typeface="Calibri"/>
              </a:rPr>
              <a:t>everyone</a:t>
            </a:r>
            <a:r>
              <a:rPr lang="pl-PL" dirty="0">
                <a:latin typeface="Calibri"/>
              </a:rPr>
              <a:t>. We </a:t>
            </a:r>
            <a:r>
              <a:rPr lang="pl-PL" dirty="0" err="1">
                <a:latin typeface="Calibri"/>
              </a:rPr>
              <a:t>are</a:t>
            </a:r>
            <a:r>
              <a:rPr lang="pl-PL" dirty="0">
                <a:latin typeface="Calibri"/>
              </a:rPr>
              <a:t> the </a:t>
            </a:r>
            <a:r>
              <a:rPr lang="pl-PL" b="1" dirty="0" err="1">
                <a:latin typeface="Calibri"/>
              </a:rPr>
              <a:t>Primeira</a:t>
            </a:r>
            <a:r>
              <a:rPr lang="pl-PL" b="1" dirty="0">
                <a:latin typeface="Calibri"/>
              </a:rPr>
              <a:t> EPS </a:t>
            </a:r>
            <a:r>
              <a:rPr lang="pl-PL" b="1" dirty="0" err="1">
                <a:latin typeface="Calibri"/>
              </a:rPr>
              <a:t>Tribo</a:t>
            </a:r>
            <a:r>
              <a:rPr lang="pl-PL" dirty="0">
                <a:latin typeface="Calibri"/>
              </a:rPr>
              <a:t>.</a:t>
            </a:r>
          </a:p>
          <a:p>
            <a:r>
              <a:rPr lang="en-US" dirty="0">
                <a:latin typeface="Calibri"/>
              </a:rPr>
              <a:t>My name is Adam[others says their names]</a:t>
            </a:r>
          </a:p>
          <a:p>
            <a:br>
              <a:rPr lang="pl-PL" dirty="0">
                <a:latin typeface="Calibri"/>
              </a:rPr>
            </a:br>
            <a:endParaRPr lang="pl-PL" dirty="0">
              <a:latin typeface="Calibri"/>
            </a:endParaRPr>
          </a:p>
          <a:p>
            <a:endParaRPr lang="pl-PL" dirty="0">
              <a:latin typeface="Calibri"/>
            </a:endParaRPr>
          </a:p>
          <a:p>
            <a:r>
              <a:rPr lang="en-US" dirty="0">
                <a:latin typeface="Calibri"/>
              </a:rPr>
              <a:t>We had to face the threat of both cultural and academic differencies, but we have succeded to get </a:t>
            </a:r>
            <a:r>
              <a:rPr lang="pl-PL" dirty="0" err="1">
                <a:latin typeface="Calibri"/>
              </a:rPr>
              <a:t>along</a:t>
            </a:r>
            <a:r>
              <a:rPr lang="pl-PL" dirty="0">
                <a:latin typeface="Calibri"/>
              </a:rPr>
              <a:t> fine </a:t>
            </a:r>
            <a:r>
              <a:rPr lang="pl-PL">
                <a:latin typeface="Calibri"/>
              </a:rPr>
              <a:t>with</a:t>
            </a:r>
            <a:r>
              <a:rPr lang="en-US">
                <a:latin typeface="Calibri"/>
              </a:rPr>
              <a:t> </a:t>
            </a:r>
            <a:r>
              <a:rPr lang="en-US" dirty="0">
                <a:latin typeface="Calibri"/>
              </a:rPr>
              <a:t>each other</a:t>
            </a:r>
            <a:endParaRPr lang="pl-PL" dirty="0">
              <a:latin typeface="Calibri"/>
            </a:endParaRPr>
          </a:p>
          <a:p>
            <a:endParaRPr lang="pl-PL" dirty="0">
              <a:latin typeface="Calibri"/>
            </a:endParaRPr>
          </a:p>
          <a:p>
            <a:r>
              <a:rPr lang="en-US" dirty="0">
                <a:latin typeface="Calibri"/>
              </a:rPr>
              <a:t> </a:t>
            </a:r>
            <a:r>
              <a:rPr lang="pl-PL" dirty="0" err="1">
                <a:latin typeface="Calibri"/>
              </a:rPr>
              <a:t>Today</a:t>
            </a:r>
            <a:r>
              <a:rPr lang="pl-PL" dirty="0">
                <a:latin typeface="Calibri"/>
              </a:rPr>
              <a:t> we </a:t>
            </a:r>
            <a:r>
              <a:rPr lang="pl-PL" dirty="0" err="1">
                <a:latin typeface="Calibri"/>
              </a:rPr>
              <a:t>will</a:t>
            </a:r>
            <a:r>
              <a:rPr lang="pl-PL" dirty="0">
                <a:latin typeface="Calibri"/>
              </a:rPr>
              <a:t> tell  </a:t>
            </a:r>
            <a:r>
              <a:rPr lang="pl-PL" dirty="0" err="1">
                <a:latin typeface="Calibri"/>
              </a:rPr>
              <a:t>you</a:t>
            </a:r>
            <a:r>
              <a:rPr lang="pl-PL" dirty="0">
                <a:latin typeface="Calibri"/>
              </a:rPr>
              <a:t> more about the </a:t>
            </a:r>
            <a:r>
              <a:rPr lang="en-US" dirty="0">
                <a:latin typeface="Calibri"/>
              </a:rPr>
              <a:t>progres </a:t>
            </a:r>
            <a:r>
              <a:rPr lang="pl-PL" dirty="0">
                <a:latin typeface="Calibri"/>
              </a:rPr>
              <a:t>of </a:t>
            </a:r>
            <a:r>
              <a:rPr lang="pl-PL" dirty="0" err="1">
                <a:latin typeface="Calibri"/>
              </a:rPr>
              <a:t>our</a:t>
            </a:r>
            <a:r>
              <a:rPr lang="pl-PL" dirty="0">
                <a:latin typeface="Calibri"/>
              </a:rPr>
              <a:t> </a:t>
            </a:r>
            <a:r>
              <a:rPr lang="en-US" dirty="0">
                <a:latin typeface="Calibri"/>
              </a:rPr>
              <a:t>project</a:t>
            </a:r>
            <a:r>
              <a:rPr lang="pl-PL" dirty="0">
                <a:latin typeface="Calibri"/>
              </a:rPr>
              <a:t>.</a:t>
            </a:r>
          </a:p>
          <a:p>
            <a:endParaRPr lang="pl-PL" dirty="0">
              <a:latin typeface="Calibri"/>
            </a:endParaRPr>
          </a:p>
          <a:p>
            <a:endParaRPr lang="pl-PL" dirty="0">
              <a:latin typeface="Calibri"/>
            </a:endParaRPr>
          </a:p>
          <a:p>
            <a:endParaRPr lang="pl-PL" dirty="0">
              <a:latin typeface="Calibri"/>
            </a:endParaRPr>
          </a:p>
          <a:p>
            <a:r>
              <a:rPr lang="en-US" dirty="0">
                <a:latin typeface="Calibri"/>
              </a:rPr>
              <a:t>To grab your attention, </a:t>
            </a:r>
            <a:r>
              <a:rPr lang="pl-PL" dirty="0">
                <a:latin typeface="Calibri"/>
              </a:rPr>
              <a:t>I would like to </a:t>
            </a:r>
            <a:r>
              <a:rPr lang="pl-PL" dirty="0" err="1">
                <a:latin typeface="Calibri"/>
              </a:rPr>
              <a:t>ask</a:t>
            </a:r>
            <a:r>
              <a:rPr lang="pl-PL" dirty="0">
                <a:latin typeface="Calibri"/>
              </a:rPr>
              <a:t> the </a:t>
            </a:r>
            <a:r>
              <a:rPr lang="pl-PL" dirty="0" err="1">
                <a:latin typeface="Calibri"/>
              </a:rPr>
              <a:t>female</a:t>
            </a:r>
            <a:r>
              <a:rPr lang="pl-PL" dirty="0">
                <a:latin typeface="Calibri"/>
              </a:rPr>
              <a:t> part of </a:t>
            </a:r>
            <a:r>
              <a:rPr lang="en-US" dirty="0">
                <a:latin typeface="Calibri"/>
              </a:rPr>
              <a:t>the </a:t>
            </a:r>
            <a:r>
              <a:rPr lang="pl-PL" dirty="0" err="1">
                <a:latin typeface="Calibri"/>
              </a:rPr>
              <a:t>audience: </a:t>
            </a:r>
          </a:p>
          <a:p>
            <a:r>
              <a:rPr lang="pl-PL" dirty="0" err="1">
                <a:latin typeface="Calibri"/>
              </a:rPr>
              <a:t>have</a:t>
            </a:r>
            <a:r>
              <a:rPr lang="pl-PL" dirty="0">
                <a:latin typeface="Calibri"/>
              </a:rPr>
              <a:t> </a:t>
            </a:r>
            <a:r>
              <a:rPr lang="pl-PL" dirty="0" err="1">
                <a:latin typeface="Calibri"/>
              </a:rPr>
              <a:t>you</a:t>
            </a:r>
            <a:r>
              <a:rPr lang="pl-PL" dirty="0">
                <a:latin typeface="Calibri"/>
              </a:rPr>
              <a:t> </a:t>
            </a:r>
            <a:r>
              <a:rPr lang="pl-PL" dirty="0" err="1">
                <a:latin typeface="Calibri"/>
              </a:rPr>
              <a:t>ever</a:t>
            </a:r>
            <a:r>
              <a:rPr lang="pl-PL" dirty="0">
                <a:latin typeface="Calibri"/>
              </a:rPr>
              <a:t> </a:t>
            </a:r>
            <a:r>
              <a:rPr lang="pl-PL" dirty="0" err="1">
                <a:latin typeface="Calibri"/>
              </a:rPr>
              <a:t>wanted</a:t>
            </a:r>
            <a:r>
              <a:rPr lang="pl-PL" dirty="0">
                <a:latin typeface="Calibri"/>
              </a:rPr>
              <a:t> to </a:t>
            </a:r>
            <a:r>
              <a:rPr lang="en-US" dirty="0">
                <a:latin typeface="Calibri"/>
              </a:rPr>
              <a:t>obtain </a:t>
            </a:r>
            <a:r>
              <a:rPr lang="pl-PL" dirty="0">
                <a:latin typeface="Calibri"/>
              </a:rPr>
              <a:t>a robot </a:t>
            </a:r>
            <a:r>
              <a:rPr lang="pl-PL" dirty="0" err="1">
                <a:latin typeface="Calibri"/>
              </a:rPr>
              <a:t>designed</a:t>
            </a:r>
            <a:r>
              <a:rPr lang="pl-PL" dirty="0">
                <a:latin typeface="Calibri"/>
              </a:rPr>
              <a:t> </a:t>
            </a:r>
            <a:r>
              <a:rPr lang="pl-PL" dirty="0" err="1">
                <a:latin typeface="Calibri"/>
              </a:rPr>
              <a:t>especially</a:t>
            </a:r>
            <a:r>
              <a:rPr lang="pl-PL" dirty="0">
                <a:latin typeface="Calibri"/>
              </a:rPr>
              <a:t> for</a:t>
            </a:r>
            <a:r>
              <a:rPr lang="pl-PL" baseline="0" dirty="0">
                <a:latin typeface="Calibri"/>
              </a:rPr>
              <a:t> </a:t>
            </a:r>
            <a:r>
              <a:rPr lang="pl-PL" baseline="0" dirty="0" err="1">
                <a:latin typeface="Calibri"/>
              </a:rPr>
              <a:t>you</a:t>
            </a:r>
            <a:r>
              <a:rPr lang="pl-PL" dirty="0">
                <a:latin typeface="Calibri"/>
              </a:rPr>
              <a:t>?</a:t>
            </a:r>
          </a:p>
          <a:p>
            <a:r>
              <a:rPr lang="pl-PL" dirty="0">
                <a:latin typeface="Calibri"/>
              </a:rPr>
              <a:t>Or </a:t>
            </a:r>
            <a:r>
              <a:rPr lang="pl-PL" dirty="0" err="1">
                <a:latin typeface="Calibri"/>
              </a:rPr>
              <a:t>have</a:t>
            </a:r>
            <a:r>
              <a:rPr lang="pl-PL" dirty="0">
                <a:latin typeface="Calibri"/>
              </a:rPr>
              <a:t> </a:t>
            </a:r>
            <a:r>
              <a:rPr lang="pl-PL" dirty="0" err="1">
                <a:latin typeface="Calibri"/>
              </a:rPr>
              <a:t>you</a:t>
            </a:r>
            <a:r>
              <a:rPr lang="pl-PL" dirty="0">
                <a:latin typeface="Calibri"/>
              </a:rPr>
              <a:t> </a:t>
            </a:r>
            <a:r>
              <a:rPr lang="pl-PL" dirty="0" err="1">
                <a:latin typeface="Calibri"/>
              </a:rPr>
              <a:t>ever</a:t>
            </a:r>
            <a:r>
              <a:rPr lang="pl-PL" dirty="0">
                <a:latin typeface="Calibri"/>
              </a:rPr>
              <a:t> thought </a:t>
            </a:r>
            <a:r>
              <a:rPr lang="pl-PL" dirty="0" err="1">
                <a:latin typeface="Calibri"/>
              </a:rPr>
              <a:t>about</a:t>
            </a:r>
            <a:r>
              <a:rPr lang="pl-PL" dirty="0">
                <a:latin typeface="Calibri"/>
              </a:rPr>
              <a:t> </a:t>
            </a:r>
            <a:r>
              <a:rPr lang="pl-PL" dirty="0" err="1">
                <a:latin typeface="Calibri"/>
              </a:rPr>
              <a:t>creating</a:t>
            </a:r>
            <a:r>
              <a:rPr lang="pl-PL" dirty="0">
                <a:latin typeface="Calibri"/>
              </a:rPr>
              <a:t> </a:t>
            </a:r>
            <a:r>
              <a:rPr lang="pl-PL" dirty="0" err="1">
                <a:latin typeface="Calibri"/>
              </a:rPr>
              <a:t>some</a:t>
            </a:r>
            <a:r>
              <a:rPr lang="pl-PL" dirty="0">
                <a:latin typeface="Calibri"/>
              </a:rPr>
              <a:t> </a:t>
            </a:r>
            <a:r>
              <a:rPr lang="pl-PL" dirty="0" err="1">
                <a:latin typeface="Calibri"/>
              </a:rPr>
              <a:t>artistic</a:t>
            </a:r>
            <a:r>
              <a:rPr lang="pl-PL" dirty="0">
                <a:latin typeface="Calibri"/>
              </a:rPr>
              <a:t> </a:t>
            </a:r>
            <a:r>
              <a:rPr lang="pl-PL" dirty="0" err="1">
                <a:latin typeface="Calibri"/>
              </a:rPr>
              <a:t>work</a:t>
            </a:r>
            <a:r>
              <a:rPr lang="pl-PL" dirty="0">
                <a:latin typeface="Calibri"/>
              </a:rPr>
              <a:t> in a </a:t>
            </a:r>
            <a:r>
              <a:rPr lang="pl-PL" dirty="0" err="1">
                <a:latin typeface="Calibri"/>
              </a:rPr>
              <a:t>convenient</a:t>
            </a:r>
            <a:r>
              <a:rPr lang="pl-PL" dirty="0">
                <a:latin typeface="Calibri"/>
              </a:rPr>
              <a:t> and </a:t>
            </a:r>
            <a:r>
              <a:rPr lang="pl-PL" dirty="0" err="1">
                <a:latin typeface="Calibri"/>
              </a:rPr>
              <a:t>original</a:t>
            </a:r>
            <a:r>
              <a:rPr lang="pl-PL" dirty="0">
                <a:latin typeface="Calibri"/>
              </a:rPr>
              <a:t> </a:t>
            </a:r>
            <a:r>
              <a:rPr lang="pl-PL" dirty="0" err="1">
                <a:latin typeface="Calibri"/>
              </a:rPr>
              <a:t>way</a:t>
            </a:r>
            <a:r>
              <a:rPr lang="pl-PL" dirty="0">
                <a:latin typeface="Calibri"/>
              </a:rPr>
              <a:t>?</a:t>
            </a:r>
          </a:p>
          <a:p>
            <a:r>
              <a:rPr lang="pl-PL" dirty="0">
                <a:latin typeface="Calibri"/>
              </a:rPr>
              <a:t>WE </a:t>
            </a:r>
            <a:r>
              <a:rPr lang="pl-PL" dirty="0" err="1">
                <a:latin typeface="Calibri"/>
              </a:rPr>
              <a:t>hope</a:t>
            </a:r>
            <a:r>
              <a:rPr lang="pl-PL" dirty="0">
                <a:latin typeface="Calibri"/>
              </a:rPr>
              <a:t> </a:t>
            </a:r>
            <a:r>
              <a:rPr lang="pl-PL" dirty="0" err="1">
                <a:latin typeface="Calibri"/>
              </a:rPr>
              <a:t>you</a:t>
            </a:r>
            <a:r>
              <a:rPr lang="pl-PL" dirty="0">
                <a:latin typeface="Calibri"/>
              </a:rPr>
              <a:t> </a:t>
            </a:r>
            <a:r>
              <a:rPr lang="pl-PL" dirty="0" err="1">
                <a:latin typeface="Calibri"/>
              </a:rPr>
              <a:t>answered</a:t>
            </a:r>
            <a:r>
              <a:rPr lang="pl-PL" dirty="0">
                <a:latin typeface="Calibri"/>
              </a:rPr>
              <a:t> </a:t>
            </a:r>
            <a:r>
              <a:rPr lang="en-US" dirty="0">
                <a:latin typeface="Calibri"/>
              </a:rPr>
              <a:t>affirmative</a:t>
            </a:r>
            <a:r>
              <a:rPr lang="pl-PL" dirty="0">
                <a:latin typeface="Calibri"/>
              </a:rPr>
              <a:t>, and </a:t>
            </a:r>
            <a:r>
              <a:rPr lang="pl-PL" dirty="0" err="1">
                <a:latin typeface="Calibri"/>
              </a:rPr>
              <a:t>now</a:t>
            </a:r>
            <a:r>
              <a:rPr lang="pl-PL" dirty="0">
                <a:latin typeface="Calibri"/>
              </a:rPr>
              <a:t> </a:t>
            </a:r>
            <a:r>
              <a:rPr lang="pl-PL" dirty="0" err="1">
                <a:latin typeface="Calibri"/>
              </a:rPr>
              <a:t>let</a:t>
            </a:r>
            <a:r>
              <a:rPr lang="pl-PL" dirty="0">
                <a:latin typeface="Calibri"/>
              </a:rPr>
              <a:t> </a:t>
            </a:r>
            <a:r>
              <a:rPr lang="pl-PL" dirty="0" err="1">
                <a:latin typeface="Calibri"/>
              </a:rPr>
              <a:t>us</a:t>
            </a:r>
            <a:r>
              <a:rPr lang="pl-PL" dirty="0">
                <a:latin typeface="Calibri"/>
              </a:rPr>
              <a:t> </a:t>
            </a:r>
            <a:r>
              <a:rPr lang="pl-PL" dirty="0" err="1">
                <a:latin typeface="Calibri"/>
              </a:rPr>
              <a:t>introduce</a:t>
            </a:r>
            <a:r>
              <a:rPr lang="pl-PL" dirty="0">
                <a:latin typeface="Calibri"/>
              </a:rPr>
              <a:t> </a:t>
            </a:r>
            <a:r>
              <a:rPr lang="pl-PL" dirty="0" err="1">
                <a:latin typeface="Calibri"/>
              </a:rPr>
              <a:t>our</a:t>
            </a:r>
            <a:r>
              <a:rPr lang="pl-PL" dirty="0">
                <a:latin typeface="Calibri"/>
              </a:rPr>
              <a:t> </a:t>
            </a:r>
            <a:r>
              <a:rPr lang="pl-PL" dirty="0" err="1">
                <a:latin typeface="Calibri"/>
              </a:rPr>
              <a:t>product</a:t>
            </a:r>
            <a:r>
              <a:rPr lang="pl-PL" dirty="0">
                <a:latin typeface="Calibri"/>
              </a:rPr>
              <a:t>  </a:t>
            </a:r>
            <a:r>
              <a:rPr lang="pl-PL" b="1" dirty="0">
                <a:latin typeface="Calibri"/>
              </a:rPr>
              <a:t>- The </a:t>
            </a:r>
            <a:r>
              <a:rPr lang="pl-PL" b="1" dirty="0" err="1">
                <a:latin typeface="Calibri"/>
              </a:rPr>
              <a:t>Drawbot</a:t>
            </a:r>
            <a:br>
              <a:rPr lang="pl-PL" dirty="0">
                <a:latin typeface="Calibri"/>
              </a:rPr>
            </a:br>
            <a:endParaRPr lang="pl-PL" dirty="0">
              <a:latin typeface="Calibri"/>
            </a:endParaRPr>
          </a:p>
          <a:p>
            <a:endParaRPr lang="pl-PL" dirty="0">
              <a:latin typeface="Calibri"/>
            </a:endParaRPr>
          </a:p>
          <a:p>
            <a:br>
              <a:rPr lang="pl-PL" dirty="0">
                <a:latin typeface="Calibri"/>
              </a:rPr>
            </a:br>
            <a:endParaRPr lang="pl-PL" dirty="0">
              <a:latin typeface="Calibri"/>
            </a:endParaRPr>
          </a:p>
        </p:txBody>
      </p:sp>
      <p:sp>
        <p:nvSpPr>
          <p:cNvPr id="4" name="Symbol zastępczy numeru slajdu 3"/>
          <p:cNvSpPr>
            <a:spLocks noGrp="1"/>
          </p:cNvSpPr>
          <p:nvPr>
            <p:ph type="sldNum" sz="quarter" idx="10"/>
          </p:nvPr>
        </p:nvSpPr>
        <p:spPr/>
        <p:txBody>
          <a:bodyPr/>
          <a:lstStyle/>
          <a:p>
            <a:fld id="{2CE5CF0F-0C88-4FD6-B5E5-0081C69A5A79}" type="slidenum">
              <a:rPr lang="pl-PL"/>
              <a:t>2</a:t>
            </a:fld>
            <a:endParaRPr lang="pl-PL"/>
          </a:p>
        </p:txBody>
      </p:sp>
    </p:spTree>
    <p:extLst>
      <p:ext uri="{BB962C8B-B14F-4D97-AF65-F5344CB8AC3E}">
        <p14:creationId xmlns:p14="http://schemas.microsoft.com/office/powerpoint/2010/main" val="144986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a:solidFill>
                  <a:schemeClr val="tx1"/>
                </a:solidFill>
                <a:effectLst/>
                <a:latin typeface="+mn-lt"/>
                <a:ea typeface="+mn-ea"/>
                <a:cs typeface="+mn-cs"/>
              </a:rPr>
              <a:t>Move on a plane</a:t>
            </a:r>
          </a:p>
          <a:p>
            <a:r>
              <a:rPr lang="en-US" sz="1200" b="0" i="0" kern="1200" dirty="0">
                <a:solidFill>
                  <a:schemeClr val="tx1"/>
                </a:solidFill>
                <a:effectLst/>
                <a:latin typeface="+mn-lt"/>
                <a:ea typeface="+mn-ea"/>
                <a:cs typeface="+mn-cs"/>
              </a:rPr>
              <a:t>Work with distinct colors</a:t>
            </a:r>
          </a:p>
          <a:p>
            <a:r>
              <a:rPr lang="en-US" sz="1200" b="0" i="0" kern="1200" dirty="0">
                <a:solidFill>
                  <a:schemeClr val="tx1"/>
                </a:solidFill>
                <a:effectLst/>
                <a:latin typeface="+mn-lt"/>
                <a:ea typeface="+mn-ea"/>
                <a:cs typeface="+mn-cs"/>
              </a:rPr>
              <a:t>Be aesthetically pleasing</a:t>
            </a:r>
          </a:p>
          <a:p>
            <a:r>
              <a:rPr lang="en-US" sz="1200" b="0" i="0" kern="1200" dirty="0">
                <a:solidFill>
                  <a:schemeClr val="tx1"/>
                </a:solidFill>
                <a:effectLst/>
                <a:latin typeface="+mn-lt"/>
                <a:ea typeface="+mn-ea"/>
                <a:cs typeface="+mn-cs"/>
              </a:rPr>
              <a:t>Allow changing the drawing paper</a:t>
            </a:r>
          </a:p>
          <a:p>
            <a:r>
              <a:rPr lang="en-US" sz="1200" b="0" i="0" kern="1200" dirty="0">
                <a:solidFill>
                  <a:schemeClr val="tx1"/>
                </a:solidFill>
                <a:effectLst/>
                <a:latin typeface="+mn-lt"/>
                <a:ea typeface="+mn-ea"/>
                <a:cs typeface="+mn-cs"/>
              </a:rPr>
              <a:t>Have as maximum dimensions 1.00 × 1.00 × 0.80 m</a:t>
            </a:r>
          </a:p>
          <a:p>
            <a:r>
              <a:rPr lang="en-US" sz="1200" b="0" i="0" kern="1200" dirty="0">
                <a:solidFill>
                  <a:schemeClr val="tx1"/>
                </a:solidFill>
                <a:effectLst/>
                <a:latin typeface="+mn-lt"/>
                <a:ea typeface="+mn-ea"/>
                <a:cs typeface="+mn-cs"/>
              </a:rPr>
              <a:t>Reuse the provided materials</a:t>
            </a:r>
          </a:p>
          <a:p>
            <a:r>
              <a:rPr lang="en-US" sz="1200" b="0" i="0" kern="1200" dirty="0">
                <a:solidFill>
                  <a:schemeClr val="tx1"/>
                </a:solidFill>
                <a:effectLst/>
                <a:latin typeface="+mn-lt"/>
                <a:ea typeface="+mn-ea"/>
                <a:cs typeface="+mn-cs"/>
              </a:rPr>
              <a:t>Use low cost hardware solutions</a:t>
            </a:r>
          </a:p>
          <a:p>
            <a:r>
              <a:rPr lang="en-US" sz="1200" b="0" i="0" kern="1200" dirty="0">
                <a:solidFill>
                  <a:schemeClr val="tx1"/>
                </a:solidFill>
                <a:effectLst/>
                <a:latin typeface="+mn-lt"/>
                <a:ea typeface="+mn-ea"/>
                <a:cs typeface="+mn-cs"/>
              </a:rPr>
              <a:t>Use open source software</a:t>
            </a:r>
          </a:p>
          <a:p>
            <a:r>
              <a:rPr lang="en-US" sz="1200" b="0" i="0" kern="1200" dirty="0">
                <a:solidFill>
                  <a:schemeClr val="tx1"/>
                </a:solidFill>
                <a:effectLst/>
                <a:latin typeface="+mn-lt"/>
                <a:ea typeface="+mn-ea"/>
                <a:cs typeface="+mn-cs"/>
              </a:rPr>
              <a:t>Comply with the Machine (2006/42/CE 2006‐05‐17), Electromagnetic Compatibility (2004/108/EC 2004-12-15), Low Voltage (2014/35/EU 2016-04-20), Radio Equipment (2014/53/EU 2014-04-16)and Restriction of the use of certain Hazardous Substances(ROHS)EU Directives</a:t>
            </a:r>
          </a:p>
        </p:txBody>
      </p:sp>
      <p:sp>
        <p:nvSpPr>
          <p:cNvPr id="4" name="Symbol zastępczy numeru slajdu 3"/>
          <p:cNvSpPr>
            <a:spLocks noGrp="1"/>
          </p:cNvSpPr>
          <p:nvPr>
            <p:ph type="sldNum" sz="quarter" idx="10"/>
          </p:nvPr>
        </p:nvSpPr>
        <p:spPr/>
        <p:txBody>
          <a:bodyPr/>
          <a:lstStyle/>
          <a:p>
            <a:fld id="{2CE5CF0F-0C88-4FD6-B5E5-0081C69A5A79}" type="slidenum">
              <a:rPr lang="pl-PL"/>
              <a:t>3</a:t>
            </a:fld>
            <a:endParaRPr lang="pl-PL"/>
          </a:p>
        </p:txBody>
      </p:sp>
    </p:spTree>
    <p:extLst>
      <p:ext uri="{BB962C8B-B14F-4D97-AF65-F5344CB8AC3E}">
        <p14:creationId xmlns:p14="http://schemas.microsoft.com/office/powerpoint/2010/main" val="370170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latin typeface="Calibri"/>
              </a:rPr>
              <a:t>Before</a:t>
            </a:r>
            <a:r>
              <a:rPr lang="pl-PL" dirty="0">
                <a:latin typeface="Calibri"/>
              </a:rPr>
              <a:t> </a:t>
            </a:r>
            <a:r>
              <a:rPr lang="pl-PL" dirty="0" err="1">
                <a:latin typeface="Calibri"/>
              </a:rPr>
              <a:t>designing</a:t>
            </a:r>
            <a:r>
              <a:rPr lang="pl-PL" dirty="0">
                <a:latin typeface="Calibri"/>
              </a:rPr>
              <a:t> </a:t>
            </a:r>
            <a:r>
              <a:rPr lang="pl-PL" dirty="0" err="1">
                <a:latin typeface="Calibri"/>
              </a:rPr>
              <a:t>our</a:t>
            </a:r>
            <a:r>
              <a:rPr lang="pl-PL" dirty="0">
                <a:latin typeface="Calibri"/>
              </a:rPr>
              <a:t> </a:t>
            </a:r>
            <a:r>
              <a:rPr lang="pl-PL" dirty="0" err="1">
                <a:latin typeface="Calibri"/>
              </a:rPr>
              <a:t>drawing</a:t>
            </a:r>
            <a:r>
              <a:rPr lang="pl-PL" dirty="0">
                <a:latin typeface="Calibri"/>
              </a:rPr>
              <a:t> robot, we </a:t>
            </a:r>
            <a:r>
              <a:rPr lang="pl-PL" dirty="0" err="1">
                <a:latin typeface="Calibri"/>
              </a:rPr>
              <a:t>researched</a:t>
            </a:r>
            <a:r>
              <a:rPr lang="pl-PL" dirty="0">
                <a:latin typeface="Calibri"/>
              </a:rPr>
              <a:t> products </a:t>
            </a:r>
            <a:r>
              <a:rPr lang="pl-PL" dirty="0" err="1">
                <a:latin typeface="Calibri"/>
              </a:rPr>
              <a:t>which</a:t>
            </a:r>
            <a:r>
              <a:rPr lang="pl-PL" dirty="0">
                <a:latin typeface="Calibri"/>
              </a:rPr>
              <a:t> </a:t>
            </a:r>
            <a:r>
              <a:rPr lang="pl-PL" dirty="0" err="1">
                <a:latin typeface="Calibri"/>
              </a:rPr>
              <a:t>are</a:t>
            </a:r>
            <a:r>
              <a:rPr lang="pl-PL" dirty="0">
                <a:latin typeface="Calibri"/>
              </a:rPr>
              <a:t> </a:t>
            </a:r>
            <a:r>
              <a:rPr lang="pl-PL" dirty="0" err="1">
                <a:latin typeface="Calibri"/>
              </a:rPr>
              <a:t>already</a:t>
            </a:r>
            <a:r>
              <a:rPr lang="pl-PL" dirty="0">
                <a:latin typeface="Calibri"/>
              </a:rPr>
              <a:t> on the market </a:t>
            </a:r>
            <a:r>
              <a:rPr lang="pl-PL" dirty="0" err="1">
                <a:latin typeface="Calibri"/>
              </a:rPr>
              <a:t>that</a:t>
            </a:r>
            <a:r>
              <a:rPr lang="pl-PL" dirty="0">
                <a:latin typeface="Calibri"/>
              </a:rPr>
              <a:t> </a:t>
            </a:r>
            <a:r>
              <a:rPr lang="pl-PL" dirty="0" err="1">
                <a:latin typeface="Calibri"/>
              </a:rPr>
              <a:t>are</a:t>
            </a:r>
            <a:r>
              <a:rPr lang="pl-PL" dirty="0">
                <a:latin typeface="Calibri"/>
              </a:rPr>
              <a:t> </a:t>
            </a:r>
            <a:r>
              <a:rPr lang="pl-PL" dirty="0" err="1">
                <a:latin typeface="Calibri"/>
              </a:rPr>
              <a:t>going</a:t>
            </a:r>
            <a:r>
              <a:rPr lang="pl-PL" dirty="0">
                <a:latin typeface="Calibri"/>
              </a:rPr>
              <a:t> to be </a:t>
            </a:r>
            <a:r>
              <a:rPr lang="pl-PL" dirty="0" err="1">
                <a:latin typeface="Calibri"/>
              </a:rPr>
              <a:t>similar</a:t>
            </a:r>
            <a:r>
              <a:rPr lang="pl-PL" dirty="0">
                <a:latin typeface="Calibri"/>
              </a:rPr>
              <a:t> to </a:t>
            </a:r>
            <a:r>
              <a:rPr lang="pl-PL" dirty="0" err="1">
                <a:latin typeface="Calibri"/>
              </a:rPr>
              <a:t>our</a:t>
            </a:r>
            <a:r>
              <a:rPr lang="pl-PL" dirty="0">
                <a:latin typeface="Calibri"/>
              </a:rPr>
              <a:t> </a:t>
            </a:r>
            <a:r>
              <a:rPr lang="pl-PL" dirty="0" err="1">
                <a:latin typeface="Calibri"/>
              </a:rPr>
              <a:t>final</a:t>
            </a:r>
            <a:r>
              <a:rPr lang="pl-PL" dirty="0">
                <a:latin typeface="Calibri"/>
              </a:rPr>
              <a:t> design. </a:t>
            </a:r>
            <a:r>
              <a:rPr lang="pl-PL" dirty="0" err="1">
                <a:latin typeface="Calibri"/>
              </a:rPr>
              <a:t>When</a:t>
            </a:r>
            <a:r>
              <a:rPr lang="pl-PL" dirty="0">
                <a:latin typeface="Calibri"/>
              </a:rPr>
              <a:t> </a:t>
            </a:r>
            <a:r>
              <a:rPr lang="pl-PL" dirty="0" err="1">
                <a:latin typeface="Calibri"/>
              </a:rPr>
              <a:t>researching</a:t>
            </a:r>
            <a:r>
              <a:rPr lang="pl-PL" dirty="0">
                <a:latin typeface="Calibri"/>
              </a:rPr>
              <a:t>, we </a:t>
            </a:r>
            <a:r>
              <a:rPr lang="pl-PL" dirty="0" err="1">
                <a:latin typeface="Calibri"/>
              </a:rPr>
              <a:t>found</a:t>
            </a:r>
            <a:r>
              <a:rPr lang="pl-PL" dirty="0">
                <a:latin typeface="Calibri"/>
              </a:rPr>
              <a:t> </a:t>
            </a:r>
            <a:r>
              <a:rPr lang="pl-PL" dirty="0" err="1">
                <a:latin typeface="Calibri"/>
              </a:rPr>
              <a:t>that</a:t>
            </a:r>
            <a:r>
              <a:rPr lang="pl-PL" dirty="0">
                <a:latin typeface="Calibri"/>
              </a:rPr>
              <a:t> </a:t>
            </a:r>
            <a:r>
              <a:rPr lang="pl-PL" dirty="0" err="1">
                <a:latin typeface="Calibri"/>
              </a:rPr>
              <a:t>there</a:t>
            </a:r>
            <a:r>
              <a:rPr lang="pl-PL" dirty="0">
                <a:latin typeface="Calibri"/>
              </a:rPr>
              <a:t> </a:t>
            </a:r>
            <a:r>
              <a:rPr lang="pl-PL" dirty="0" err="1">
                <a:latin typeface="Calibri"/>
              </a:rPr>
              <a:t>are</a:t>
            </a:r>
            <a:r>
              <a:rPr lang="pl-PL" dirty="0">
                <a:latin typeface="Calibri"/>
              </a:rPr>
              <a:t> </a:t>
            </a:r>
            <a:r>
              <a:rPr lang="pl-PL" dirty="0" err="1">
                <a:latin typeface="Calibri"/>
              </a:rPr>
              <a:t>many</a:t>
            </a:r>
            <a:r>
              <a:rPr lang="pl-PL" dirty="0">
                <a:latin typeface="Calibri"/>
              </a:rPr>
              <a:t> </a:t>
            </a:r>
            <a:r>
              <a:rPr lang="pl-PL" dirty="0" err="1">
                <a:latin typeface="Calibri"/>
              </a:rPr>
              <a:t>ways</a:t>
            </a:r>
            <a:r>
              <a:rPr lang="pl-PL" dirty="0">
                <a:latin typeface="Calibri"/>
              </a:rPr>
              <a:t> in </a:t>
            </a:r>
            <a:r>
              <a:rPr lang="pl-PL" dirty="0" err="1">
                <a:latin typeface="Calibri"/>
              </a:rPr>
              <a:t>which</a:t>
            </a:r>
            <a:r>
              <a:rPr lang="pl-PL" dirty="0">
                <a:latin typeface="Calibri"/>
              </a:rPr>
              <a:t> a </a:t>
            </a:r>
            <a:r>
              <a:rPr lang="pl-PL" dirty="0" err="1">
                <a:latin typeface="Calibri"/>
              </a:rPr>
              <a:t>drawing</a:t>
            </a:r>
            <a:r>
              <a:rPr lang="pl-PL" dirty="0">
                <a:latin typeface="Calibri"/>
              </a:rPr>
              <a:t> robot </a:t>
            </a:r>
            <a:r>
              <a:rPr lang="pl-PL" dirty="0" err="1">
                <a:latin typeface="Calibri"/>
              </a:rPr>
              <a:t>can</a:t>
            </a:r>
            <a:r>
              <a:rPr lang="pl-PL" dirty="0">
                <a:latin typeface="Calibri"/>
              </a:rPr>
              <a:t> </a:t>
            </a:r>
            <a:r>
              <a:rPr lang="pl-PL" dirty="0" err="1">
                <a:latin typeface="Calibri"/>
              </a:rPr>
              <a:t>function</a:t>
            </a:r>
            <a:r>
              <a:rPr lang="pl-PL" dirty="0">
                <a:latin typeface="Calibri"/>
              </a:rPr>
              <a:t>, </a:t>
            </a:r>
            <a:r>
              <a:rPr lang="pl-PL" dirty="0" err="1">
                <a:latin typeface="Calibri"/>
              </a:rPr>
              <a:t>such</a:t>
            </a:r>
            <a:r>
              <a:rPr lang="pl-PL" dirty="0">
                <a:latin typeface="Calibri"/>
              </a:rPr>
              <a:t> as:</a:t>
            </a:r>
          </a:p>
          <a:p>
            <a:r>
              <a:rPr lang="pl-PL" dirty="0">
                <a:latin typeface="Calibri"/>
              </a:rPr>
              <a:t>-A </a:t>
            </a:r>
            <a:r>
              <a:rPr lang="pl-PL" dirty="0" err="1">
                <a:latin typeface="Calibri"/>
              </a:rPr>
              <a:t>robotic</a:t>
            </a:r>
            <a:r>
              <a:rPr lang="pl-PL" dirty="0">
                <a:latin typeface="Calibri"/>
              </a:rPr>
              <a:t> </a:t>
            </a:r>
            <a:r>
              <a:rPr lang="pl-PL" dirty="0" err="1">
                <a:latin typeface="Calibri"/>
              </a:rPr>
              <a:t>arm</a:t>
            </a:r>
            <a:r>
              <a:rPr lang="pl-PL" dirty="0">
                <a:latin typeface="Calibri"/>
              </a:rPr>
              <a:t> </a:t>
            </a:r>
            <a:r>
              <a:rPr lang="pl-PL" dirty="0" err="1">
                <a:latin typeface="Calibri"/>
              </a:rPr>
              <a:t>method</a:t>
            </a:r>
            <a:r>
              <a:rPr lang="pl-PL" dirty="0">
                <a:latin typeface="Calibri"/>
              </a:rPr>
              <a:t> </a:t>
            </a:r>
            <a:r>
              <a:rPr lang="pl-PL" dirty="0" err="1">
                <a:latin typeface="Calibri"/>
              </a:rPr>
              <a:t>such</a:t>
            </a:r>
            <a:r>
              <a:rPr lang="pl-PL" dirty="0">
                <a:latin typeface="Calibri"/>
              </a:rPr>
              <a:t> as the one </a:t>
            </a:r>
            <a:r>
              <a:rPr lang="pl-PL" dirty="0" err="1">
                <a:latin typeface="Calibri"/>
              </a:rPr>
              <a:t>shown</a:t>
            </a:r>
            <a:r>
              <a:rPr lang="pl-PL" dirty="0">
                <a:latin typeface="Calibri"/>
              </a:rPr>
              <a:t> </a:t>
            </a:r>
            <a:r>
              <a:rPr lang="pl-PL" dirty="0" err="1">
                <a:latin typeface="Calibri"/>
              </a:rPr>
              <a:t>here</a:t>
            </a:r>
            <a:r>
              <a:rPr lang="pl-PL" dirty="0">
                <a:latin typeface="Calibri"/>
              </a:rPr>
              <a:t>.</a:t>
            </a:r>
          </a:p>
          <a:p>
            <a:r>
              <a:rPr lang="pl-PL">
                <a:latin typeface="Calibri"/>
              </a:rPr>
              <a:t>-A </a:t>
            </a:r>
            <a:r>
              <a:rPr lang="pl-PL" dirty="0" err="1">
                <a:latin typeface="Calibri"/>
              </a:rPr>
              <a:t>vibrating</a:t>
            </a:r>
            <a:r>
              <a:rPr lang="pl-PL" dirty="0">
                <a:latin typeface="Calibri"/>
              </a:rPr>
              <a:t> robot to </a:t>
            </a:r>
            <a:r>
              <a:rPr lang="pl-PL" dirty="0" err="1">
                <a:latin typeface="Calibri"/>
              </a:rPr>
              <a:t>move</a:t>
            </a:r>
            <a:r>
              <a:rPr lang="pl-PL" dirty="0">
                <a:latin typeface="Calibri"/>
              </a:rPr>
              <a:t> the pens.</a:t>
            </a:r>
          </a:p>
          <a:p>
            <a:r>
              <a:rPr lang="pl-PL" dirty="0">
                <a:latin typeface="Calibri"/>
              </a:rPr>
              <a:t>-The </a:t>
            </a:r>
            <a:r>
              <a:rPr lang="pl-PL" dirty="0" err="1">
                <a:latin typeface="Calibri"/>
              </a:rPr>
              <a:t>EggBot</a:t>
            </a:r>
            <a:r>
              <a:rPr lang="pl-PL" dirty="0">
                <a:latin typeface="Calibri"/>
              </a:rPr>
              <a:t>, </a:t>
            </a:r>
            <a:r>
              <a:rPr lang="pl-PL" dirty="0" err="1">
                <a:latin typeface="Calibri"/>
              </a:rPr>
              <a:t>which</a:t>
            </a:r>
            <a:r>
              <a:rPr lang="pl-PL" dirty="0">
                <a:latin typeface="Calibri"/>
              </a:rPr>
              <a:t> </a:t>
            </a:r>
            <a:r>
              <a:rPr lang="pl-PL" dirty="0" err="1">
                <a:latin typeface="Calibri"/>
              </a:rPr>
              <a:t>allows</a:t>
            </a:r>
            <a:r>
              <a:rPr lang="pl-PL" dirty="0">
                <a:latin typeface="Calibri"/>
              </a:rPr>
              <a:t> the </a:t>
            </a:r>
            <a:r>
              <a:rPr lang="pl-PL" dirty="0" err="1">
                <a:latin typeface="Calibri"/>
              </a:rPr>
              <a:t>user</a:t>
            </a:r>
            <a:r>
              <a:rPr lang="pl-PL" dirty="0">
                <a:latin typeface="Calibri"/>
              </a:rPr>
              <a:t> to </a:t>
            </a:r>
            <a:r>
              <a:rPr lang="pl-PL" dirty="0" err="1">
                <a:latin typeface="Calibri"/>
              </a:rPr>
              <a:t>draw</a:t>
            </a:r>
            <a:r>
              <a:rPr lang="pl-PL" dirty="0">
                <a:latin typeface="Calibri"/>
              </a:rPr>
              <a:t> on </a:t>
            </a:r>
            <a:r>
              <a:rPr lang="pl-PL" dirty="0" err="1">
                <a:latin typeface="Calibri"/>
              </a:rPr>
              <a:t>difficult</a:t>
            </a:r>
            <a:r>
              <a:rPr lang="pl-PL" dirty="0">
                <a:latin typeface="Calibri"/>
              </a:rPr>
              <a:t> </a:t>
            </a:r>
            <a:r>
              <a:rPr lang="pl-PL" dirty="0" err="1">
                <a:latin typeface="Calibri"/>
              </a:rPr>
              <a:t>surfaces</a:t>
            </a:r>
            <a:r>
              <a:rPr lang="pl-PL" dirty="0">
                <a:latin typeface="Calibri"/>
              </a:rPr>
              <a:t>.</a:t>
            </a:r>
          </a:p>
          <a:p>
            <a:r>
              <a:rPr lang="pl-PL" dirty="0">
                <a:latin typeface="Calibri"/>
              </a:rPr>
              <a:t>-A </a:t>
            </a:r>
            <a:r>
              <a:rPr lang="pl-PL" dirty="0" err="1">
                <a:latin typeface="Calibri"/>
              </a:rPr>
              <a:t>method</a:t>
            </a:r>
            <a:r>
              <a:rPr lang="pl-PL" dirty="0">
                <a:latin typeface="Calibri"/>
              </a:rPr>
              <a:t> </a:t>
            </a:r>
            <a:r>
              <a:rPr lang="pl-PL" dirty="0" err="1">
                <a:latin typeface="Calibri"/>
              </a:rPr>
              <a:t>known</a:t>
            </a:r>
            <a:r>
              <a:rPr lang="pl-PL" dirty="0">
                <a:latin typeface="Calibri"/>
              </a:rPr>
              <a:t> as the </a:t>
            </a:r>
            <a:r>
              <a:rPr lang="pl-PL" dirty="0" err="1">
                <a:latin typeface="Calibri"/>
              </a:rPr>
              <a:t>spider</a:t>
            </a:r>
            <a:r>
              <a:rPr lang="pl-PL" dirty="0">
                <a:latin typeface="Calibri"/>
              </a:rPr>
              <a:t> </a:t>
            </a:r>
            <a:r>
              <a:rPr lang="pl-PL" dirty="0" err="1">
                <a:latin typeface="Calibri"/>
              </a:rPr>
              <a:t>method</a:t>
            </a:r>
            <a:r>
              <a:rPr lang="pl-PL" dirty="0">
                <a:latin typeface="Calibri"/>
              </a:rPr>
              <a:t> </a:t>
            </a:r>
            <a:r>
              <a:rPr lang="pl-PL" dirty="0" err="1">
                <a:latin typeface="Calibri"/>
              </a:rPr>
              <a:t>which</a:t>
            </a:r>
            <a:r>
              <a:rPr lang="pl-PL" dirty="0">
                <a:latin typeface="Calibri"/>
              </a:rPr>
              <a:t> controls the </a:t>
            </a:r>
            <a:r>
              <a:rPr lang="pl-PL" dirty="0" err="1">
                <a:latin typeface="Calibri"/>
              </a:rPr>
              <a:t>pen</a:t>
            </a:r>
            <a:r>
              <a:rPr lang="pl-PL" dirty="0">
                <a:latin typeface="Calibri"/>
              </a:rPr>
              <a:t> with </a:t>
            </a:r>
            <a:r>
              <a:rPr lang="pl-PL" dirty="0" err="1">
                <a:latin typeface="Calibri"/>
              </a:rPr>
              <a:t>strings</a:t>
            </a:r>
            <a:r>
              <a:rPr lang="pl-PL" dirty="0">
                <a:latin typeface="Calibri"/>
              </a:rPr>
              <a:t>.</a:t>
            </a:r>
          </a:p>
          <a:p>
            <a:r>
              <a:rPr lang="pl-PL" dirty="0">
                <a:latin typeface="Calibri"/>
              </a:rPr>
              <a:t>-A </a:t>
            </a:r>
            <a:r>
              <a:rPr lang="pl-PL" dirty="0" err="1">
                <a:latin typeface="Calibri"/>
              </a:rPr>
              <a:t>printer</a:t>
            </a:r>
            <a:r>
              <a:rPr lang="pl-PL" dirty="0">
                <a:latin typeface="Calibri"/>
              </a:rPr>
              <a:t> </a:t>
            </a:r>
            <a:r>
              <a:rPr lang="pl-PL" dirty="0" err="1">
                <a:latin typeface="Calibri"/>
              </a:rPr>
              <a:t>could</a:t>
            </a:r>
            <a:r>
              <a:rPr lang="pl-PL" dirty="0">
                <a:latin typeface="Calibri"/>
              </a:rPr>
              <a:t> </a:t>
            </a:r>
            <a:r>
              <a:rPr lang="pl-PL" dirty="0" err="1">
                <a:latin typeface="Calibri"/>
              </a:rPr>
              <a:t>also</a:t>
            </a:r>
            <a:r>
              <a:rPr lang="pl-PL" dirty="0">
                <a:latin typeface="Calibri"/>
              </a:rPr>
              <a:t> be </a:t>
            </a:r>
            <a:r>
              <a:rPr lang="pl-PL" dirty="0" err="1">
                <a:latin typeface="Calibri"/>
              </a:rPr>
              <a:t>used</a:t>
            </a:r>
            <a:r>
              <a:rPr lang="pl-PL" dirty="0">
                <a:latin typeface="Calibri"/>
              </a:rPr>
              <a:t> for </a:t>
            </a:r>
            <a:r>
              <a:rPr lang="pl-PL" dirty="0" err="1">
                <a:latin typeface="Calibri"/>
              </a:rPr>
              <a:t>creating</a:t>
            </a:r>
            <a:r>
              <a:rPr lang="pl-PL" dirty="0">
                <a:latin typeface="Calibri"/>
              </a:rPr>
              <a:t> art.</a:t>
            </a:r>
          </a:p>
          <a:p>
            <a:r>
              <a:rPr lang="pl-PL" dirty="0">
                <a:latin typeface="Calibri"/>
              </a:rPr>
              <a:t>-</a:t>
            </a:r>
            <a:r>
              <a:rPr lang="pl-PL">
                <a:latin typeface="Calibri"/>
              </a:rPr>
              <a:t>Being </a:t>
            </a:r>
            <a:r>
              <a:rPr lang="pl-PL" dirty="0">
                <a:latin typeface="Calibri"/>
              </a:rPr>
              <a:t>driven on wheels on a plane.</a:t>
            </a:r>
          </a:p>
          <a:p>
            <a:br>
              <a:rPr lang="en-GB" dirty="0">
                <a:latin typeface="Calibri"/>
              </a:rPr>
            </a:br>
            <a:endParaRPr lang="pl-PL" dirty="0">
              <a:latin typeface="Calibri"/>
            </a:endParaRPr>
          </a:p>
          <a:p>
            <a:r>
              <a:rPr lang="en-GB">
                <a:latin typeface="Calibri"/>
              </a:rPr>
              <a:t>Several </a:t>
            </a:r>
            <a:r>
              <a:rPr lang="en-GB" dirty="0">
                <a:latin typeface="Calibri"/>
              </a:rPr>
              <a:t>different input techniques were also considered to command the robot, such as:</a:t>
            </a:r>
            <a:endParaRPr lang="pl-PL" dirty="0">
              <a:latin typeface="Calibri"/>
            </a:endParaRPr>
          </a:p>
          <a:p>
            <a:r>
              <a:rPr lang="en-GB" dirty="0">
                <a:latin typeface="Calibri"/>
              </a:rPr>
              <a:t>-Sound</a:t>
            </a:r>
            <a:endParaRPr lang="pl-PL" dirty="0">
              <a:latin typeface="Calibri"/>
            </a:endParaRPr>
          </a:p>
          <a:p>
            <a:r>
              <a:rPr lang="en-GB" dirty="0">
                <a:latin typeface="Calibri"/>
              </a:rPr>
              <a:t>-Gestures</a:t>
            </a:r>
            <a:endParaRPr lang="pl-PL" dirty="0">
              <a:latin typeface="Calibri"/>
            </a:endParaRPr>
          </a:p>
          <a:p>
            <a:r>
              <a:rPr lang="en-GB" dirty="0">
                <a:latin typeface="Calibri"/>
              </a:rPr>
              <a:t>-A camera to recognise colours which can relate to different actions</a:t>
            </a:r>
            <a:endParaRPr lang="pl-PL" dirty="0">
              <a:latin typeface="Calibri"/>
            </a:endParaRPr>
          </a:p>
          <a:p>
            <a:r>
              <a:rPr lang="en-GB" dirty="0">
                <a:latin typeface="Calibri"/>
              </a:rPr>
              <a:t>-An application for smartphones which can control the robot’s movement</a:t>
            </a:r>
            <a:endParaRPr lang="pl-PL" dirty="0">
              <a:latin typeface="Calibri"/>
            </a:endParaRPr>
          </a:p>
          <a:p>
            <a:br>
              <a:rPr lang="pl-PL" dirty="0">
                <a:latin typeface="Calibri"/>
              </a:rPr>
            </a:br>
            <a:endParaRPr lang="pl-PL" dirty="0">
              <a:latin typeface="Calibri"/>
            </a:endParaRPr>
          </a:p>
          <a:p>
            <a:r>
              <a:rPr lang="en-GB" dirty="0">
                <a:latin typeface="Calibri"/>
              </a:rPr>
              <a:t>Once we had researched and weighed up the advantages and disadvantages of each type of construction and input method, a decision could be made. We decided to use the wheels method as it allows the robot to draw over a large area on a plane fairly accurately. The input method we decided on was that of sound in which the user could give commands </a:t>
            </a:r>
            <a:r>
              <a:rPr lang="en-GB">
                <a:latin typeface="Calibri"/>
              </a:rPr>
              <a:t>verbally to</a:t>
            </a:r>
            <a:r>
              <a:rPr lang="en-GB" dirty="0">
                <a:latin typeface="Calibri"/>
              </a:rPr>
              <a:t> </a:t>
            </a:r>
            <a:r>
              <a:rPr lang="en-GB">
                <a:latin typeface="Calibri"/>
              </a:rPr>
              <a:t>the </a:t>
            </a:r>
            <a:r>
              <a:rPr lang="en-GB" dirty="0">
                <a:latin typeface="Calibri"/>
              </a:rPr>
              <a:t>robot. Now Nona will show you the 3D model </a:t>
            </a:r>
            <a:r>
              <a:rPr lang="en-GB">
                <a:latin typeface="Calibri"/>
              </a:rPr>
              <a:t>of </a:t>
            </a:r>
            <a:r>
              <a:rPr lang="en-GB" dirty="0">
                <a:latin typeface="Calibri"/>
              </a:rPr>
              <a:t>the robot.</a:t>
            </a:r>
            <a:endParaRPr lang="pl-PL" dirty="0">
              <a:latin typeface="Calibri"/>
            </a:endParaRPr>
          </a:p>
        </p:txBody>
      </p:sp>
      <p:sp>
        <p:nvSpPr>
          <p:cNvPr id="4" name="Symbol zastępczy numeru slajdu 3"/>
          <p:cNvSpPr>
            <a:spLocks noGrp="1"/>
          </p:cNvSpPr>
          <p:nvPr>
            <p:ph type="sldNum" sz="quarter" idx="10"/>
          </p:nvPr>
        </p:nvSpPr>
        <p:spPr/>
        <p:txBody>
          <a:bodyPr/>
          <a:lstStyle/>
          <a:p>
            <a:fld id="{2CE5CF0F-0C88-4FD6-B5E5-0081C69A5A79}" type="slidenum">
              <a:rPr lang="pl-PL"/>
              <a:t>4</a:t>
            </a:fld>
            <a:endParaRPr lang="pl-PL"/>
          </a:p>
        </p:txBody>
      </p:sp>
    </p:spTree>
    <p:extLst>
      <p:ext uri="{BB962C8B-B14F-4D97-AF65-F5344CB8AC3E}">
        <p14:creationId xmlns:p14="http://schemas.microsoft.com/office/powerpoint/2010/main" val="107105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Calibri"/>
              </a:rPr>
              <a:t>As you can see we decided to build on the drawing robot with wheels. Our drawbot has three wheels. Two are driven by a motor, the third wheel is merely there for support. The infrared sensor detects the end of the drawing paper, making sure you don't draw on the floor or table.  What makes our robot stand out is that it has the ability to change the drawing color automatically. It can hold up to four different colors. Another big difference is that it it is controlled by your voice . If you say forward it will go forward. Now let's watch a quick demonstration of the drawbot. </a:t>
            </a:r>
          </a:p>
        </p:txBody>
      </p:sp>
      <p:sp>
        <p:nvSpPr>
          <p:cNvPr id="4" name="Tijdelijke aanduiding voor dianummer 3"/>
          <p:cNvSpPr>
            <a:spLocks noGrp="1"/>
          </p:cNvSpPr>
          <p:nvPr>
            <p:ph type="sldNum" sz="quarter" idx="10"/>
          </p:nvPr>
        </p:nvSpPr>
        <p:spPr/>
        <p:txBody>
          <a:bodyPr/>
          <a:lstStyle/>
          <a:p>
            <a:fld id="{2CE5CF0F-0C88-4FD6-B5E5-0081C69A5A79}" type="slidenum">
              <a:rPr lang="pl-PL"/>
              <a:t>5</a:t>
            </a:fld>
            <a:endParaRPr lang="pl-PL"/>
          </a:p>
        </p:txBody>
      </p:sp>
    </p:spTree>
    <p:extLst>
      <p:ext uri="{BB962C8B-B14F-4D97-AF65-F5344CB8AC3E}">
        <p14:creationId xmlns:p14="http://schemas.microsoft.com/office/powerpoint/2010/main" val="28561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CE5CF0F-0C88-4FD6-B5E5-0081C69A5A79}" type="slidenum">
              <a:rPr lang="pl-PL"/>
              <a:t>6</a:t>
            </a:fld>
            <a:endParaRPr lang="pl-PL"/>
          </a:p>
        </p:txBody>
      </p:sp>
    </p:spTree>
    <p:extLst>
      <p:ext uri="{BB962C8B-B14F-4D97-AF65-F5344CB8AC3E}">
        <p14:creationId xmlns:p14="http://schemas.microsoft.com/office/powerpoint/2010/main" val="307749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This is our proposed solution. The robot will look like the 3D model, Nona just showed you. -  This is the mechanism which enables us to change the colour. It's like circle penholder which change the pen through rotation – Here we have  the breadboard schematic. Here you see the microphone which detect the command given by the user. This signal is transfered to the voice recognition schield placed on the top of the Arduino. After that, those dc motors or stepper motor is activated. The infrared sensor is used to detect the end of the drawing area e.g. white paper. When the sensor detect the edge of paper, the robot will stop. We are going to use 9V battery to power all these components. Now will talk about project management...Mikko</a:t>
            </a:r>
          </a:p>
          <a:p>
            <a:br>
              <a:rPr lang="en-US" dirty="0">
                <a:latin typeface="Calibri"/>
              </a:rPr>
            </a:br>
            <a:endParaRPr lang="pl-PL" dirty="0"/>
          </a:p>
        </p:txBody>
      </p:sp>
      <p:sp>
        <p:nvSpPr>
          <p:cNvPr id="4" name="Symbol zastępczy numeru slajdu 3"/>
          <p:cNvSpPr>
            <a:spLocks noGrp="1"/>
          </p:cNvSpPr>
          <p:nvPr>
            <p:ph type="sldNum" sz="quarter" idx="10"/>
          </p:nvPr>
        </p:nvSpPr>
        <p:spPr/>
        <p:txBody>
          <a:bodyPr/>
          <a:lstStyle/>
          <a:p>
            <a:fld id="{2CE5CF0F-0C88-4FD6-B5E5-0081C69A5A79}" type="slidenum">
              <a:rPr lang="pl-PL"/>
              <a:t>7</a:t>
            </a:fld>
            <a:endParaRPr lang="pl-PL"/>
          </a:p>
        </p:txBody>
      </p:sp>
    </p:spTree>
    <p:extLst>
      <p:ext uri="{BB962C8B-B14F-4D97-AF65-F5344CB8AC3E}">
        <p14:creationId xmlns:p14="http://schemas.microsoft.com/office/powerpoint/2010/main" val="301387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To achieve this solution we had to do some planning</a:t>
            </a:r>
          </a:p>
        </p:txBody>
      </p:sp>
      <p:sp>
        <p:nvSpPr>
          <p:cNvPr id="4" name="Symbol zastępczy numeru slajdu 3"/>
          <p:cNvSpPr>
            <a:spLocks noGrp="1"/>
          </p:cNvSpPr>
          <p:nvPr>
            <p:ph type="sldNum" sz="quarter" idx="10"/>
          </p:nvPr>
        </p:nvSpPr>
        <p:spPr/>
        <p:txBody>
          <a:bodyPr/>
          <a:lstStyle/>
          <a:p>
            <a:fld id="{2CE5CF0F-0C88-4FD6-B5E5-0081C69A5A79}" type="slidenum">
              <a:rPr lang="pl-PL"/>
              <a:t>8</a:t>
            </a:fld>
            <a:endParaRPr lang="pl-PL"/>
          </a:p>
        </p:txBody>
      </p:sp>
    </p:spTree>
    <p:extLst>
      <p:ext uri="{BB962C8B-B14F-4D97-AF65-F5344CB8AC3E}">
        <p14:creationId xmlns:p14="http://schemas.microsoft.com/office/powerpoint/2010/main" val="86751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atin typeface="Calibri"/>
              </a:rPr>
              <a:t>During the process of the project, we had to take into consideration the 5 categories of ethical and deontological concerns.</a:t>
            </a:r>
          </a:p>
          <a:p>
            <a:r>
              <a:rPr lang="pl-PL">
                <a:latin typeface="Calibri"/>
              </a:rPr>
              <a:t>The most important thing was that we created everything on our own in respect to academic ethics. Above that, we followed the engineering ethics to ensure the safety of everyone involved and thanks to choosing the local providers we ensured that no exploitation of underage workers took place, protecting Liability. We tried to create a robot which is as sustainable as possible to follow environmental ethics. Regarding sales ethics, we created a user friendly Facebook page and set a fair price for our product for customers. Now we will talk about sustainabililty.</a:t>
            </a:r>
          </a:p>
        </p:txBody>
      </p:sp>
      <p:sp>
        <p:nvSpPr>
          <p:cNvPr id="4" name="Symbol zastępczy numeru slajdu 3"/>
          <p:cNvSpPr>
            <a:spLocks noGrp="1"/>
          </p:cNvSpPr>
          <p:nvPr>
            <p:ph type="sldNum" sz="quarter" idx="10"/>
          </p:nvPr>
        </p:nvSpPr>
        <p:spPr/>
        <p:txBody>
          <a:bodyPr/>
          <a:lstStyle/>
          <a:p>
            <a:fld id="{2CE5CF0F-0C88-4FD6-B5E5-0081C69A5A79}" type="slidenum">
              <a:rPr lang="pl-PL"/>
              <a:t>9</a:t>
            </a:fld>
            <a:endParaRPr lang="pl-PL"/>
          </a:p>
        </p:txBody>
      </p:sp>
    </p:spTree>
    <p:extLst>
      <p:ext uri="{BB962C8B-B14F-4D97-AF65-F5344CB8AC3E}">
        <p14:creationId xmlns:p14="http://schemas.microsoft.com/office/powerpoint/2010/main" val="348151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dirty="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06.06.2016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06.06.2016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5235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dirty="0"/>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06.06.2016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2359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06.06.2016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5530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dirty="0"/>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Date Placeholder 3"/>
          <p:cNvSpPr>
            <a:spLocks noGrp="1"/>
          </p:cNvSpPr>
          <p:nvPr>
            <p:ph type="dt" sz="half" idx="10"/>
          </p:nvPr>
        </p:nvSpPr>
        <p:spPr/>
        <p:txBody>
          <a:bodyPr/>
          <a:lstStyle/>
          <a:p>
            <a:fld id="{F98AA868-8872-43E4-8C98-D34DABD1FD38}" type="datetimeFigureOut">
              <a:rPr lang="pl-PL" smtClean="0"/>
              <a:t>06.06.2016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424689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p:txBody>
          <a:bodyPr/>
          <a:lstStyle/>
          <a:p>
            <a:fld id="{F98AA868-8872-43E4-8C98-D34DABD1FD38}" type="datetimeFigureOut">
              <a:rPr lang="pl-PL" smtClean="0"/>
              <a:t>06.06.2016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99188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dirty="0"/>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6"/>
          <p:cNvSpPr>
            <a:spLocks noGrp="1"/>
          </p:cNvSpPr>
          <p:nvPr>
            <p:ph type="dt" sz="half" idx="10"/>
          </p:nvPr>
        </p:nvSpPr>
        <p:spPr/>
        <p:txBody>
          <a:bodyPr/>
          <a:lstStyle/>
          <a:p>
            <a:fld id="{F98AA868-8872-43E4-8C98-D34DABD1FD38}" type="datetimeFigureOut">
              <a:rPr lang="pl-PL" smtClean="0"/>
              <a:t>06.06.2016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9174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Date Placeholder 2"/>
          <p:cNvSpPr>
            <a:spLocks noGrp="1"/>
          </p:cNvSpPr>
          <p:nvPr>
            <p:ph type="dt" sz="half" idx="10"/>
          </p:nvPr>
        </p:nvSpPr>
        <p:spPr/>
        <p:txBody>
          <a:bodyPr/>
          <a:lstStyle/>
          <a:p>
            <a:fld id="{F98AA868-8872-43E4-8C98-D34DABD1FD38}" type="datetimeFigureOut">
              <a:rPr lang="pl-PL" smtClean="0"/>
              <a:t>06.06.2016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42280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A868-8872-43E4-8C98-D34DABD1FD38}" type="datetimeFigureOut">
              <a:rPr lang="pl-PL" smtClean="0"/>
              <a:t>06.06.2016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7289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dirty="0"/>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Date Placeholder 4"/>
          <p:cNvSpPr>
            <a:spLocks noGrp="1"/>
          </p:cNvSpPr>
          <p:nvPr>
            <p:ph type="dt" sz="half" idx="10"/>
          </p:nvPr>
        </p:nvSpPr>
        <p:spPr/>
        <p:txBody>
          <a:bodyPr/>
          <a:lstStyle/>
          <a:p>
            <a:fld id="{F98AA868-8872-43E4-8C98-D34DABD1FD38}" type="datetimeFigureOut">
              <a:rPr lang="pl-PL" smtClean="0"/>
              <a:t>06.06.2016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54036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dirty="0"/>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Date Placeholder 4"/>
          <p:cNvSpPr>
            <a:spLocks noGrp="1"/>
          </p:cNvSpPr>
          <p:nvPr>
            <p:ph type="dt" sz="half" idx="10"/>
          </p:nvPr>
        </p:nvSpPr>
        <p:spPr/>
        <p:txBody>
          <a:bodyPr/>
          <a:lstStyle/>
          <a:p>
            <a:fld id="{F98AA868-8872-43E4-8C98-D34DABD1FD38}" type="datetimeFigureOut">
              <a:rPr lang="pl-PL" smtClean="0"/>
              <a:t>06.06.2016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7894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06.06.2016</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2538841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DRAWBOT</a:t>
            </a:r>
            <a:endParaRPr lang="nl-NL" dirty="0"/>
          </a:p>
        </p:txBody>
      </p:sp>
      <p:sp>
        <p:nvSpPr>
          <p:cNvPr id="3" name="Podtytuł 2"/>
          <p:cNvSpPr>
            <a:spLocks noGrp="1"/>
          </p:cNvSpPr>
          <p:nvPr>
            <p:ph type="subTitle" idx="1"/>
          </p:nvPr>
        </p:nvSpPr>
        <p:spPr/>
        <p:txBody>
          <a:bodyPr vert="horz" lIns="91440" tIns="45720" rIns="91440" bIns="45720" rtlCol="0" anchor="t">
            <a:normAutofit/>
          </a:bodyPr>
          <a:lstStyle/>
          <a:p>
            <a:endParaRPr lang="nl-NL" dirty="0"/>
          </a:p>
          <a:p>
            <a:endParaRPr lang="pl-PL" dirty="0"/>
          </a:p>
        </p:txBody>
      </p:sp>
      <p:sp>
        <p:nvSpPr>
          <p:cNvPr id="5" name="Tekstvak 4"/>
          <p:cNvSpPr txBox="1"/>
          <p:nvPr/>
        </p:nvSpPr>
        <p:spPr>
          <a:xfrm>
            <a:off x="10337800" y="6491288"/>
            <a:ext cx="1864063" cy="368300"/>
          </a:xfrm>
          <a:prstGeom prst="rect">
            <a:avLst/>
          </a:prstGeom>
        </p:spPr>
        <p:txBody>
          <a:bodyPr rtlCol="0">
            <a:spAutoFit/>
          </a:bodyPr>
          <a:lstStyle/>
          <a:p>
            <a:pPr algn="ctr"/>
            <a:r>
              <a:rPr lang="nl-NL" dirty="0"/>
              <a:t>EPS 2016</a:t>
            </a:r>
          </a:p>
        </p:txBody>
      </p:sp>
      <p:sp>
        <p:nvSpPr>
          <p:cNvPr id="6" name="Afgeronde rechthoek 5"/>
          <p:cNvSpPr/>
          <p:nvPr/>
        </p:nvSpPr>
        <p:spPr>
          <a:xfrm rot="16200000">
            <a:off x="6876114" y="-1468191"/>
            <a:ext cx="10527045" cy="4083050"/>
          </a:xfrm>
          <a:prstGeom prst="roundRect">
            <a:avLst/>
          </a:prstGeom>
          <a:no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Afgeronde rechthoek 6"/>
          <p:cNvSpPr/>
          <p:nvPr/>
        </p:nvSpPr>
        <p:spPr>
          <a:xfrm rot="16200000">
            <a:off x="-3147921" y="2081842"/>
            <a:ext cx="6403115" cy="4083050"/>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162" y="-615949"/>
            <a:ext cx="8002949" cy="10660028"/>
          </a:xfrm>
          <a:prstGeom prst="rect">
            <a:avLst/>
          </a:prstGeom>
        </p:spPr>
      </p:pic>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latin typeface="Cambria"/>
              </a:rPr>
              <a:t>Sustainable</a:t>
            </a:r>
            <a:endParaRPr lang="nl-NL" dirty="0">
              <a:latin typeface="Cambria"/>
            </a:endParaRPr>
          </a:p>
        </p:txBody>
      </p:sp>
      <p:pic>
        <p:nvPicPr>
          <p:cNvPr id="5" name="Tijdelijke aanduiding voor inhoud 4" descr="3pillars1.jpg"/>
          <p:cNvPicPr>
            <a:picLocks noGrp="1" noChangeAspect="1"/>
          </p:cNvPicPr>
          <p:nvPr>
            <p:ph idx="1"/>
          </p:nvPr>
        </p:nvPicPr>
        <p:blipFill>
          <a:blip r:embed="rId3"/>
          <a:stretch>
            <a:fillRect/>
          </a:stretch>
        </p:blipFill>
        <p:spPr>
          <a:xfrm>
            <a:off x="5939382" y="1277938"/>
            <a:ext cx="6306853" cy="5507337"/>
          </a:xfrm>
        </p:spPr>
      </p:pic>
      <p:sp>
        <p:nvSpPr>
          <p:cNvPr id="6" name="Tekstvak 5"/>
          <p:cNvSpPr txBox="1"/>
          <p:nvPr/>
        </p:nvSpPr>
        <p:spPr>
          <a:xfrm>
            <a:off x="1185863" y="3054350"/>
            <a:ext cx="5403850" cy="2246769"/>
          </a:xfrm>
          <a:prstGeom prst="rect">
            <a:avLst/>
          </a:prstGeom>
        </p:spPr>
        <p:txBody>
          <a:bodyPr wrap="square" rtlCol="0" anchor="t">
            <a:spAutoFit/>
          </a:bodyPr>
          <a:lstStyle/>
          <a:p>
            <a:pPr marL="285750" indent="-285750">
              <a:buFont typeface="Arial" panose="020B0604020202020204" pitchFamily="34" charset="0"/>
              <a:buChar char="•"/>
            </a:pPr>
            <a:r>
              <a:rPr lang="nl-NL" sz="2800" dirty="0" err="1"/>
              <a:t>Enviromental</a:t>
            </a:r>
            <a:endParaRPr lang="pl-PL" sz="2800" dirty="0"/>
          </a:p>
          <a:p>
            <a:pPr marL="285750" indent="-285750">
              <a:buFont typeface="Arial" panose="020B0604020202020204" pitchFamily="34" charset="0"/>
              <a:buChar char="•"/>
            </a:pPr>
            <a:endParaRPr lang="pl-PL" sz="2800" dirty="0"/>
          </a:p>
          <a:p>
            <a:pPr marL="285750" indent="-285750">
              <a:buFont typeface="Arial" panose="020B0604020202020204" pitchFamily="34" charset="0"/>
              <a:buChar char="•"/>
            </a:pPr>
            <a:r>
              <a:rPr lang="nl-NL" sz="2800" dirty="0" err="1"/>
              <a:t>Social</a:t>
            </a:r>
            <a:r>
              <a:rPr lang="pl-PL" sz="2800" dirty="0"/>
              <a:t> </a:t>
            </a:r>
            <a:br>
              <a:rPr lang="nl-NL" sz="2800" dirty="0"/>
            </a:br>
            <a:endParaRPr lang="nl-NL" sz="2800" dirty="0"/>
          </a:p>
          <a:p>
            <a:pPr marL="285750" indent="-285750">
              <a:buFont typeface="Arial" panose="020B0604020202020204" pitchFamily="34" charset="0"/>
              <a:buChar char="•"/>
            </a:pPr>
            <a:r>
              <a:rPr lang="nl-NL" sz="2800" dirty="0" err="1"/>
              <a:t>Economical</a:t>
            </a:r>
            <a:endParaRPr lang="nl-NL" sz="2800" dirty="0"/>
          </a:p>
        </p:txBody>
      </p:sp>
      <p:sp>
        <p:nvSpPr>
          <p:cNvPr id="7" name="Afgeronde rechthoek 6"/>
          <p:cNvSpPr/>
          <p:nvPr/>
        </p:nvSpPr>
        <p:spPr>
          <a:xfrm>
            <a:off x="-3496929" y="-2240498"/>
            <a:ext cx="10527045" cy="4083050"/>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 </a:t>
            </a:r>
            <a:endParaRPr lang="pl-PL" dirty="0"/>
          </a:p>
        </p:txBody>
      </p:sp>
    </p:spTree>
    <p:extLst>
      <p:ext uri="{BB962C8B-B14F-4D97-AF65-F5344CB8AC3E}">
        <p14:creationId xmlns:p14="http://schemas.microsoft.com/office/powerpoint/2010/main" val="41742723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Cambria"/>
              </a:rPr>
              <a:t>Marketing</a:t>
            </a:r>
            <a:r>
              <a:rPr lang="pl-PL" dirty="0"/>
              <a:t> </a:t>
            </a:r>
          </a:p>
        </p:txBody>
      </p:sp>
      <p:sp>
        <p:nvSpPr>
          <p:cNvPr id="3" name="Symbol zastępczy zawartości 2"/>
          <p:cNvSpPr>
            <a:spLocks noGrp="1"/>
          </p:cNvSpPr>
          <p:nvPr>
            <p:ph idx="1"/>
          </p:nvPr>
        </p:nvSpPr>
        <p:spPr>
          <a:xfrm>
            <a:off x="543685" y="2247719"/>
            <a:ext cx="10515600" cy="4351338"/>
          </a:xfrm>
        </p:spPr>
        <p:txBody>
          <a:bodyPr vert="horz" lIns="91440" tIns="45720" rIns="91440" bIns="45720" rtlCol="0" anchor="t">
            <a:normAutofit/>
          </a:bodyPr>
          <a:lstStyle/>
          <a:p>
            <a:r>
              <a:rPr lang="pl-PL" dirty="0"/>
              <a:t>Girls</a:t>
            </a:r>
          </a:p>
          <a:p>
            <a:endParaRPr lang="pl-PL" dirty="0"/>
          </a:p>
          <a:p>
            <a:r>
              <a:rPr lang="pl-PL" dirty="0"/>
              <a:t>Not a </a:t>
            </a:r>
            <a:r>
              <a:rPr lang="pl-PL" dirty="0" err="1"/>
              <a:t>build</a:t>
            </a:r>
            <a:r>
              <a:rPr lang="pl-PL" dirty="0"/>
              <a:t>-kit</a:t>
            </a:r>
          </a:p>
          <a:p>
            <a:endParaRPr lang="pl-PL" dirty="0"/>
          </a:p>
          <a:p>
            <a:r>
              <a:rPr lang="pl-PL" dirty="0" err="1"/>
              <a:t>Collectables</a:t>
            </a:r>
            <a:endParaRPr lang="pl-PL" dirty="0"/>
          </a:p>
          <a:p>
            <a:endParaRPr lang="pl-PL" dirty="0"/>
          </a:p>
          <a:p>
            <a:endParaRPr lang="pl-PL" dirty="0"/>
          </a:p>
          <a:p>
            <a:endParaRPr lang="pl-PL" dirty="0"/>
          </a:p>
          <a:p>
            <a:endParaRPr lang="pl-PL" dirty="0"/>
          </a:p>
          <a:p>
            <a:endParaRPr lang="pl-PL" dirty="0"/>
          </a:p>
        </p:txBody>
      </p:sp>
      <p:sp>
        <p:nvSpPr>
          <p:cNvPr id="5" name="Afgeronde rechthoek 4"/>
          <p:cNvSpPr/>
          <p:nvPr/>
        </p:nvSpPr>
        <p:spPr>
          <a:xfrm rot="16200000">
            <a:off x="354227" y="-2877208"/>
            <a:ext cx="3109913" cy="5645414"/>
          </a:xfrm>
          <a:prstGeom prst="roundRect">
            <a:avLst/>
          </a:prstGeom>
          <a:no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6" name="Afbeelding 5" descr="markers.jpg"/>
          <p:cNvPicPr>
            <a:picLocks noChangeAspect="1"/>
          </p:cNvPicPr>
          <p:nvPr/>
        </p:nvPicPr>
        <p:blipFill>
          <a:blip r:embed="rId3"/>
          <a:stretch>
            <a:fillRect/>
          </a:stretch>
        </p:blipFill>
        <p:spPr>
          <a:xfrm flipH="1">
            <a:off x="7700814" y="3873090"/>
            <a:ext cx="4492774" cy="2989673"/>
          </a:xfrm>
          <a:prstGeom prst="rect">
            <a:avLst/>
          </a:prstGeom>
        </p:spPr>
      </p:pic>
      <p:pic>
        <p:nvPicPr>
          <p:cNvPr id="7" name="Afbeelding 6" descr="you-should-never-leave-markers-to-kids10.jpg"/>
          <p:cNvPicPr>
            <a:picLocks noChangeAspect="1"/>
          </p:cNvPicPr>
          <p:nvPr/>
        </p:nvPicPr>
        <p:blipFill>
          <a:blip r:embed="rId4"/>
          <a:stretch>
            <a:fillRect/>
          </a:stretch>
        </p:blipFill>
        <p:spPr>
          <a:xfrm>
            <a:off x="9010894" y="298644"/>
            <a:ext cx="2743200" cy="1695659"/>
          </a:xfrm>
          <a:prstGeom prst="rect">
            <a:avLst/>
          </a:prstGeom>
        </p:spPr>
      </p:pic>
      <p:pic>
        <p:nvPicPr>
          <p:cNvPr id="4" name="Picture 3" descr="Jordan-goldieblox.png"/>
          <p:cNvPicPr>
            <a:picLocks noChangeAspect="1"/>
          </p:cNvPicPr>
          <p:nvPr/>
        </p:nvPicPr>
        <p:blipFill>
          <a:blip r:embed="rId5"/>
          <a:stretch>
            <a:fillRect/>
          </a:stretch>
        </p:blipFill>
        <p:spPr>
          <a:xfrm>
            <a:off x="5256735" y="647356"/>
            <a:ext cx="3353705" cy="2362065"/>
          </a:xfrm>
          <a:prstGeom prst="rect">
            <a:avLst/>
          </a:prstGeom>
        </p:spPr>
      </p:pic>
      <p:pic>
        <p:nvPicPr>
          <p:cNvPr id="8" name="Picture 7" descr="download.jpg"/>
          <p:cNvPicPr>
            <a:picLocks noChangeAspect="1"/>
          </p:cNvPicPr>
          <p:nvPr/>
        </p:nvPicPr>
        <p:blipFill>
          <a:blip r:embed="rId6"/>
          <a:stretch>
            <a:fillRect/>
          </a:stretch>
        </p:blipFill>
        <p:spPr>
          <a:xfrm>
            <a:off x="5140459" y="435026"/>
            <a:ext cx="3525973" cy="3513813"/>
          </a:xfrm>
          <a:prstGeom prst="rect">
            <a:avLst/>
          </a:prstGeom>
        </p:spPr>
      </p:pic>
    </p:spTree>
    <p:extLst>
      <p:ext uri="{BB962C8B-B14F-4D97-AF65-F5344CB8AC3E}">
        <p14:creationId xmlns:p14="http://schemas.microsoft.com/office/powerpoint/2010/main" val="7854157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69504" y="107230"/>
            <a:ext cx="4024993" cy="1325563"/>
          </a:xfrm>
        </p:spPr>
        <p:txBody>
          <a:bodyPr/>
          <a:lstStyle/>
          <a:p>
            <a:r>
              <a:rPr lang="pl-PL" dirty="0" err="1">
                <a:latin typeface="Cambria"/>
              </a:rPr>
              <a:t>Conclusion</a:t>
            </a:r>
            <a:endParaRPr lang="nl-NL" dirty="0">
              <a:latin typeface="Cambria"/>
            </a:endParaRPr>
          </a:p>
        </p:txBody>
      </p:sp>
      <p:pic>
        <p:nvPicPr>
          <p:cNvPr id="6" name="Symbol zastępczy zawartości 5" descr="summary1.jpeg"/>
          <p:cNvPicPr>
            <a:picLocks noGrp="1" noChangeAspect="1"/>
          </p:cNvPicPr>
          <p:nvPr>
            <p:ph idx="1"/>
          </p:nvPr>
        </p:nvPicPr>
        <p:blipFill>
          <a:blip r:embed="rId3"/>
          <a:stretch>
            <a:fillRect/>
          </a:stretch>
        </p:blipFill>
        <p:spPr>
          <a:xfrm>
            <a:off x="838200" y="2478917"/>
            <a:ext cx="4039512" cy="3317875"/>
          </a:xfrm>
        </p:spPr>
      </p:pic>
      <p:sp>
        <p:nvSpPr>
          <p:cNvPr id="7" name="pole tekstowe 6"/>
          <p:cNvSpPr txBox="1"/>
          <p:nvPr/>
        </p:nvSpPr>
        <p:spPr>
          <a:xfrm>
            <a:off x="6134184" y="2835492"/>
            <a:ext cx="6302603" cy="3785652"/>
          </a:xfrm>
          <a:prstGeom prst="rect">
            <a:avLst/>
          </a:prstGeom>
        </p:spPr>
        <p:txBody>
          <a:bodyPr rtlCol="0" anchor="t">
            <a:spAutoFit/>
          </a:bodyPr>
          <a:lstStyle/>
          <a:p>
            <a:pPr marL="285750" indent="-285750">
              <a:buFont typeface="Arial" panose="020B0604020202020204" pitchFamily="34" charset="0"/>
              <a:buChar char="•"/>
            </a:pPr>
            <a:r>
              <a:rPr lang="pl-PL" sz="4000" dirty="0" err="1"/>
              <a:t>Drawbot</a:t>
            </a:r>
            <a:r>
              <a:rPr lang="pl-PL" sz="4000" dirty="0"/>
              <a:t> for girls</a:t>
            </a:r>
            <a:br>
              <a:rPr lang="pl-PL" sz="4000" dirty="0"/>
            </a:br>
            <a:endParaRPr lang="nl-NL" sz="4000" dirty="0"/>
          </a:p>
          <a:p>
            <a:pPr marL="285750" indent="-285750">
              <a:buFont typeface="Arial" panose="020B0604020202020204" pitchFamily="34" charset="0"/>
              <a:buChar char="•"/>
            </a:pPr>
            <a:r>
              <a:rPr lang="pl-PL" sz="4000" dirty="0" err="1"/>
              <a:t>Create</a:t>
            </a:r>
            <a:r>
              <a:rPr lang="pl-PL" sz="4000" dirty="0"/>
              <a:t> art</a:t>
            </a:r>
            <a:br>
              <a:rPr lang="pl-PL" sz="4000" dirty="0"/>
            </a:br>
            <a:endParaRPr lang="pl-PL" sz="4000" dirty="0"/>
          </a:p>
          <a:p>
            <a:pPr marL="285750" indent="-285750">
              <a:buFont typeface="Arial" panose="020B0604020202020204" pitchFamily="34" charset="0"/>
              <a:buChar char="•"/>
            </a:pPr>
            <a:r>
              <a:rPr lang="pl-PL" sz="4000" dirty="0"/>
              <a:t>Voice </a:t>
            </a:r>
            <a:r>
              <a:rPr lang="pl-PL" sz="4000" dirty="0" err="1"/>
              <a:t>recognition</a:t>
            </a:r>
            <a:endParaRPr lang="pl-PL" sz="4000" dirty="0"/>
          </a:p>
          <a:p>
            <a:pPr marL="285750" indent="-285750">
              <a:buFont typeface="Arial" panose="020B0604020202020204" pitchFamily="34" charset="0"/>
              <a:buChar char="•"/>
            </a:pPr>
            <a:endParaRPr lang="pl-PL" sz="4000" dirty="0"/>
          </a:p>
        </p:txBody>
      </p:sp>
      <p:sp>
        <p:nvSpPr>
          <p:cNvPr id="5" name="Afgeronde rechthoek 4"/>
          <p:cNvSpPr/>
          <p:nvPr/>
        </p:nvSpPr>
        <p:spPr>
          <a:xfrm rot="16200000">
            <a:off x="6223645" y="-6175676"/>
            <a:ext cx="6403975" cy="8805259"/>
          </a:xfrm>
          <a:prstGeom prst="roundRect">
            <a:avLst/>
          </a:prstGeom>
          <a:no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rgbClr val="7030A0"/>
                </a:solidFill>
              </a:rPr>
              <a:t>s</a:t>
            </a:r>
            <a:endParaRPr lang="pl-PL" dirty="0">
              <a:solidFill>
                <a:srgbClr val="7030A0"/>
              </a:solidFill>
            </a:endParaRPr>
          </a:p>
        </p:txBody>
      </p:sp>
    </p:spTree>
    <p:extLst>
      <p:ext uri="{BB962C8B-B14F-4D97-AF65-F5344CB8AC3E}">
        <p14:creationId xmlns:p14="http://schemas.microsoft.com/office/powerpoint/2010/main" val="2010143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2396" y="3274259"/>
            <a:ext cx="5367130" cy="1325562"/>
          </a:xfrm>
        </p:spPr>
        <p:txBody>
          <a:bodyPr>
            <a:normAutofit/>
          </a:bodyPr>
          <a:lstStyle/>
          <a:p>
            <a:r>
              <a:rPr lang="pl-PL" sz="8000" dirty="0" err="1">
                <a:latin typeface="Cambria"/>
              </a:rPr>
              <a:t>Questions</a:t>
            </a:r>
            <a:r>
              <a:rPr lang="pl-PL" sz="8000" dirty="0">
                <a:latin typeface="Cambria"/>
              </a:rPr>
              <a:t>?</a:t>
            </a:r>
          </a:p>
        </p:txBody>
      </p:sp>
      <p:pic>
        <p:nvPicPr>
          <p:cNvPr id="6" name="Symbol zastępczy zawartości 5"/>
          <p:cNvPicPr>
            <a:picLocks noGrp="1" noChangeAspect="1"/>
          </p:cNvPicPr>
          <p:nvPr>
            <p:ph idx="1"/>
          </p:nvPr>
        </p:nvPicPr>
        <p:blipFill>
          <a:blip r:embed="rId3"/>
          <a:stretch>
            <a:fillRect/>
          </a:stretch>
        </p:blipFill>
        <p:spPr>
          <a:xfrm>
            <a:off x="8063982" y="2565446"/>
            <a:ext cx="2743200" cy="2743200"/>
          </a:xfrm>
        </p:spPr>
      </p:pic>
      <p:sp>
        <p:nvSpPr>
          <p:cNvPr id="5" name="pole tekstowe 4"/>
          <p:cNvSpPr txBox="1"/>
          <p:nvPr/>
        </p:nvSpPr>
        <p:spPr>
          <a:xfrm>
            <a:off x="4969566" y="2854802"/>
            <a:ext cx="12192000" cy="369332"/>
          </a:xfrm>
          <a:prstGeom prst="rect">
            <a:avLst/>
          </a:prstGeom>
        </p:spPr>
        <p:txBody>
          <a:bodyPr rtlCol="0">
            <a:spAutoFit/>
          </a:bodyPr>
          <a:lstStyle/>
          <a:p>
            <a:endParaRPr lang="pl-PL"/>
          </a:p>
        </p:txBody>
      </p:sp>
      <p:sp>
        <p:nvSpPr>
          <p:cNvPr id="7" name="Afgeronde rechthoek 6"/>
          <p:cNvSpPr/>
          <p:nvPr/>
        </p:nvSpPr>
        <p:spPr>
          <a:xfrm rot="16200000">
            <a:off x="-3218438" y="109993"/>
            <a:ext cx="7269163" cy="13253188"/>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4" name="Obraz 3" descr="i3_entrada portal.png"/>
          <p:cNvPicPr>
            <a:picLocks noChangeAspect="1"/>
          </p:cNvPicPr>
          <p:nvPr/>
        </p:nvPicPr>
        <p:blipFill>
          <a:blip r:embed="rId4"/>
          <a:stretch>
            <a:fillRect/>
          </a:stretch>
        </p:blipFill>
        <p:spPr>
          <a:xfrm>
            <a:off x="3240205" y="472551"/>
            <a:ext cx="5363879" cy="1599101"/>
          </a:xfrm>
          <a:prstGeom prst="rect">
            <a:avLst/>
          </a:prstGeom>
        </p:spPr>
      </p:pic>
    </p:spTree>
    <p:extLst>
      <p:ext uri="{BB962C8B-B14F-4D97-AF65-F5344CB8AC3E}">
        <p14:creationId xmlns:p14="http://schemas.microsoft.com/office/powerpoint/2010/main" val="40168070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sz="7200" dirty="0">
                <a:latin typeface="Cambria"/>
              </a:rPr>
              <a:t>Our team</a:t>
            </a:r>
            <a:endParaRPr lang="nl-NL" sz="7200" dirty="0">
              <a:latin typeface="Cambria"/>
            </a:endParaRPr>
          </a:p>
        </p:txBody>
      </p:sp>
      <p:pic>
        <p:nvPicPr>
          <p:cNvPr id="4" name="Symbol zastępczy zawartości 3" descr="we.jpg"/>
          <p:cNvPicPr>
            <a:picLocks noGrp="1" noChangeAspect="1"/>
          </p:cNvPicPr>
          <p:nvPr>
            <p:ph idx="1"/>
          </p:nvPr>
        </p:nvPicPr>
        <p:blipFill>
          <a:blip r:embed="rId3"/>
          <a:stretch>
            <a:fillRect/>
          </a:stretch>
        </p:blipFill>
        <p:spPr>
          <a:xfrm>
            <a:off x="1300702" y="1951195"/>
            <a:ext cx="7735712" cy="4351338"/>
          </a:xfrm>
        </p:spPr>
      </p:pic>
      <p:sp>
        <p:nvSpPr>
          <p:cNvPr id="3" name="Afgeronde rechthoek 2"/>
          <p:cNvSpPr/>
          <p:nvPr/>
        </p:nvSpPr>
        <p:spPr>
          <a:xfrm>
            <a:off x="-1386187" y="-2511738"/>
            <a:ext cx="10527045" cy="4083050"/>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Afgeronde rechthoek 4"/>
          <p:cNvSpPr/>
          <p:nvPr/>
        </p:nvSpPr>
        <p:spPr>
          <a:xfrm rot="16200000">
            <a:off x="6579264" y="-2356833"/>
            <a:ext cx="10527045" cy="4083050"/>
          </a:xfrm>
          <a:prstGeom prst="roundRect">
            <a:avLst/>
          </a:prstGeom>
          <a:no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Tekstvak 6"/>
          <p:cNvSpPr txBox="1"/>
          <p:nvPr/>
        </p:nvSpPr>
        <p:spPr>
          <a:xfrm>
            <a:off x="9922182" y="3115167"/>
            <a:ext cx="2231175" cy="1570038"/>
          </a:xfrm>
          <a:prstGeom prst="rect">
            <a:avLst/>
          </a:prstGeom>
        </p:spPr>
        <p:txBody>
          <a:bodyPr rtlCol="0">
            <a:spAutoFit/>
          </a:bodyPr>
          <a:lstStyle/>
          <a:p>
            <a:pPr algn="ctr"/>
            <a:r>
              <a:rPr lang="nl-NL" sz="9600" dirty="0"/>
              <a:t>1</a:t>
            </a:r>
          </a:p>
        </p:txBody>
      </p:sp>
    </p:spTree>
    <p:extLst>
      <p:ext uri="{BB962C8B-B14F-4D97-AF65-F5344CB8AC3E}">
        <p14:creationId xmlns:p14="http://schemas.microsoft.com/office/powerpoint/2010/main" val="3629936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atin typeface="Cambria"/>
              </a:rPr>
              <a:t>The problem</a:t>
            </a:r>
            <a:endParaRPr lang="pl-PL" dirty="0">
              <a:latin typeface="Cambria"/>
            </a:endParaRPr>
          </a:p>
        </p:txBody>
      </p:sp>
      <p:sp>
        <p:nvSpPr>
          <p:cNvPr id="3" name="Symbol zastępczy zawartości 2"/>
          <p:cNvSpPr>
            <a:spLocks noGrp="1"/>
          </p:cNvSpPr>
          <p:nvPr>
            <p:ph idx="1"/>
          </p:nvPr>
        </p:nvSpPr>
        <p:spPr>
          <a:xfrm>
            <a:off x="842963" y="3687763"/>
            <a:ext cx="5053012" cy="2552721"/>
          </a:xfrm>
        </p:spPr>
        <p:txBody>
          <a:bodyPr>
            <a:normAutofit/>
          </a:bodyPr>
          <a:lstStyle/>
          <a:p>
            <a:pPr marL="0" indent="0">
              <a:buNone/>
            </a:pPr>
            <a:r>
              <a:rPr lang="en-US" sz="3500" dirty="0"/>
              <a:t>The goal is to design, develop and build </a:t>
            </a:r>
            <a:br>
              <a:rPr lang="pl-PL" sz="3500" dirty="0"/>
            </a:br>
            <a:r>
              <a:rPr lang="en-US" sz="3500" dirty="0"/>
              <a:t>a drawing robot</a:t>
            </a:r>
            <a:r>
              <a:rPr lang="pl-PL" sz="3500" dirty="0"/>
              <a:t>,</a:t>
            </a:r>
            <a:r>
              <a:rPr lang="en-US" sz="3500" dirty="0"/>
              <a:t> commanded through sounds or gestures.</a:t>
            </a:r>
          </a:p>
          <a:p>
            <a:endParaRPr lang="pl-PL" dirty="0"/>
          </a:p>
        </p:txBody>
      </p:sp>
      <p:sp>
        <p:nvSpPr>
          <p:cNvPr id="5" name="Afgeronde rechthoek 4"/>
          <p:cNvSpPr/>
          <p:nvPr/>
        </p:nvSpPr>
        <p:spPr>
          <a:xfrm rot="16200000">
            <a:off x="1429149" y="2618911"/>
            <a:ext cx="2806323" cy="4633912"/>
          </a:xfrm>
          <a:prstGeom prst="roundRect">
            <a:avLst/>
          </a:prstGeom>
          <a:no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Afgeronde rechthoek 5"/>
          <p:cNvSpPr/>
          <p:nvPr/>
        </p:nvSpPr>
        <p:spPr>
          <a:xfrm>
            <a:off x="386675" y="-2705100"/>
            <a:ext cx="12594313" cy="4083050"/>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4"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316" y="243403"/>
            <a:ext cx="5669280" cy="4231267"/>
          </a:xfrm>
          <a:prstGeom prst="rect">
            <a:avLst/>
          </a:prstGeom>
        </p:spPr>
      </p:pic>
    </p:spTree>
    <p:extLst>
      <p:ext uri="{BB962C8B-B14F-4D97-AF65-F5344CB8AC3E}">
        <p14:creationId xmlns:p14="http://schemas.microsoft.com/office/powerpoint/2010/main" val="1684904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Cambria"/>
              </a:rPr>
              <a:t>                         </a:t>
            </a:r>
            <a:r>
              <a:rPr lang="pl-PL" dirty="0" err="1">
                <a:latin typeface="Cambria"/>
              </a:rPr>
              <a:t>State</a:t>
            </a:r>
            <a:r>
              <a:rPr lang="pl-PL" dirty="0">
                <a:latin typeface="Cambria"/>
              </a:rPr>
              <a:t> Of The Art</a:t>
            </a:r>
          </a:p>
        </p:txBody>
      </p:sp>
      <p:pic>
        <p:nvPicPr>
          <p:cNvPr id="4" name="Picture 3"/>
          <p:cNvPicPr>
            <a:picLocks noChangeAspect="1"/>
          </p:cNvPicPr>
          <p:nvPr/>
        </p:nvPicPr>
        <p:blipFill>
          <a:blip r:embed="rId3"/>
          <a:stretch>
            <a:fillRect/>
          </a:stretch>
        </p:blipFill>
        <p:spPr>
          <a:xfrm>
            <a:off x="838200" y="1690688"/>
            <a:ext cx="5128353" cy="5116809"/>
          </a:xfrm>
          <a:prstGeom prst="rect">
            <a:avLst/>
          </a:prstGeom>
        </p:spPr>
      </p:pic>
      <p:pic>
        <p:nvPicPr>
          <p:cNvPr id="9" name="Picture 8"/>
          <p:cNvPicPr>
            <a:picLocks noChangeAspect="1"/>
          </p:cNvPicPr>
          <p:nvPr/>
        </p:nvPicPr>
        <p:blipFill>
          <a:blip r:embed="rId4"/>
          <a:stretch>
            <a:fillRect/>
          </a:stretch>
        </p:blipFill>
        <p:spPr>
          <a:xfrm>
            <a:off x="6621423" y="1397197"/>
            <a:ext cx="5475716" cy="5460803"/>
          </a:xfrm>
          <a:prstGeom prst="rect">
            <a:avLst/>
          </a:prstGeom>
        </p:spPr>
      </p:pic>
      <p:pic>
        <p:nvPicPr>
          <p:cNvPr id="10" name="Picture 9"/>
          <p:cNvPicPr>
            <a:picLocks noChangeAspect="1"/>
          </p:cNvPicPr>
          <p:nvPr/>
        </p:nvPicPr>
        <p:blipFill>
          <a:blip r:embed="rId5"/>
          <a:stretch>
            <a:fillRect/>
          </a:stretch>
        </p:blipFill>
        <p:spPr>
          <a:xfrm>
            <a:off x="2614453" y="1561745"/>
            <a:ext cx="6704199" cy="5131706"/>
          </a:xfrm>
          <a:prstGeom prst="rect">
            <a:avLst/>
          </a:prstGeom>
        </p:spPr>
      </p:pic>
      <p:pic>
        <p:nvPicPr>
          <p:cNvPr id="11" name="Picture 10"/>
          <p:cNvPicPr>
            <a:picLocks noChangeAspect="1"/>
          </p:cNvPicPr>
          <p:nvPr/>
        </p:nvPicPr>
        <p:blipFill>
          <a:blip r:embed="rId6"/>
          <a:stretch>
            <a:fillRect/>
          </a:stretch>
        </p:blipFill>
        <p:spPr>
          <a:xfrm>
            <a:off x="1296549" y="1756131"/>
            <a:ext cx="9218735" cy="4626985"/>
          </a:xfrm>
          <a:prstGeom prst="rect">
            <a:avLst/>
          </a:prstGeom>
        </p:spPr>
      </p:pic>
      <p:pic>
        <p:nvPicPr>
          <p:cNvPr id="12" name="Picture 11"/>
          <p:cNvPicPr>
            <a:picLocks noChangeAspect="1"/>
          </p:cNvPicPr>
          <p:nvPr/>
        </p:nvPicPr>
        <p:blipFill>
          <a:blip r:embed="rId7"/>
          <a:stretch>
            <a:fillRect/>
          </a:stretch>
        </p:blipFill>
        <p:spPr>
          <a:xfrm>
            <a:off x="3343867" y="1561745"/>
            <a:ext cx="5245369" cy="5233742"/>
          </a:xfrm>
          <a:prstGeom prst="rect">
            <a:avLst/>
          </a:prstGeom>
        </p:spPr>
      </p:pic>
      <p:pic>
        <p:nvPicPr>
          <p:cNvPr id="14" name="Picture 13"/>
          <p:cNvPicPr>
            <a:picLocks noChangeAspect="1"/>
          </p:cNvPicPr>
          <p:nvPr/>
        </p:nvPicPr>
        <p:blipFill>
          <a:blip r:embed="rId8"/>
          <a:stretch>
            <a:fillRect/>
          </a:stretch>
        </p:blipFill>
        <p:spPr>
          <a:xfrm>
            <a:off x="3016385" y="1482692"/>
            <a:ext cx="5455835" cy="5254819"/>
          </a:xfrm>
          <a:prstGeom prst="rect">
            <a:avLst/>
          </a:prstGeom>
        </p:spPr>
      </p:pic>
      <p:sp>
        <p:nvSpPr>
          <p:cNvPr id="3" name="TextBox 2"/>
          <p:cNvSpPr txBox="1"/>
          <p:nvPr/>
        </p:nvSpPr>
        <p:spPr>
          <a:xfrm>
            <a:off x="1250006" y="2461610"/>
            <a:ext cx="5150186" cy="2646878"/>
          </a:xfrm>
          <a:prstGeom prst="rect">
            <a:avLst/>
          </a:prstGeom>
        </p:spPr>
        <p:txBody>
          <a:bodyPr rtlCol="0" anchor="t">
            <a:spAutoFit/>
          </a:bodyPr>
          <a:lstStyle/>
          <a:p>
            <a:r>
              <a:rPr lang="en-US" sz="2800" dirty="0"/>
              <a:t>-Sound</a:t>
            </a:r>
          </a:p>
          <a:p>
            <a:endParaRPr lang="en-US" dirty="0"/>
          </a:p>
          <a:p>
            <a:r>
              <a:rPr lang="en-US" sz="2800" dirty="0"/>
              <a:t>-Gestures</a:t>
            </a:r>
          </a:p>
          <a:p>
            <a:endParaRPr lang="en-US" dirty="0"/>
          </a:p>
          <a:p>
            <a:r>
              <a:rPr lang="en-US" sz="2800" dirty="0"/>
              <a:t>-Camera</a:t>
            </a:r>
          </a:p>
          <a:p>
            <a:endParaRPr lang="en-US" dirty="0"/>
          </a:p>
          <a:p>
            <a:r>
              <a:rPr lang="en-US" sz="2800" dirty="0"/>
              <a:t>-Smartphone Application</a:t>
            </a:r>
          </a:p>
        </p:txBody>
      </p:sp>
    </p:spTree>
    <p:extLst>
      <p:ext uri="{BB962C8B-B14F-4D97-AF65-F5344CB8AC3E}">
        <p14:creationId xmlns:p14="http://schemas.microsoft.com/office/powerpoint/2010/main" val="35820737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3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xit" presetSubtype="10" fill="hold" nodeType="afterEffect">
                                  <p:stCondLst>
                                    <p:cond delay="3000"/>
                                  </p:stCondLst>
                                  <p:childTnLst>
                                    <p:animEffect transition="out" filter="randombar(horizont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xit" presetSubtype="0" fill="hold" nodeType="afterEffect">
                                  <p:stCondLst>
                                    <p:cond delay="3000"/>
                                  </p:stCondLst>
                                  <p:childTnLst>
                                    <p:animEffect transition="out" filter="fade">
                                      <p:cBhvr>
                                        <p:cTn id="29" dur="500"/>
                                        <p:tgtEl>
                                          <p:spTgt spid="11"/>
                                        </p:tgtEl>
                                      </p:cBhvr>
                                    </p:animEffect>
                                    <p:anim calcmode="lin" valueType="num">
                                      <p:cBhvr>
                                        <p:cTn id="30" dur="500"/>
                                        <p:tgtEl>
                                          <p:spTgt spid="11"/>
                                        </p:tgtEl>
                                        <p:attrNameLst>
                                          <p:attrName>ppt_x</p:attrName>
                                        </p:attrNameLst>
                                      </p:cBhvr>
                                      <p:tavLst>
                                        <p:tav tm="0">
                                          <p:val>
                                            <p:strVal val="ppt_x"/>
                                          </p:val>
                                        </p:tav>
                                        <p:tav tm="100000">
                                          <p:val>
                                            <p:strVal val="ppt_x"/>
                                          </p:val>
                                        </p:tav>
                                      </p:tavLst>
                                    </p:anim>
                                    <p:anim calcmode="lin" valueType="num">
                                      <p:cBhvr>
                                        <p:cTn id="31" dur="500"/>
                                        <p:tgtEl>
                                          <p:spTgt spid="11"/>
                                        </p:tgtEl>
                                        <p:attrNameLst>
                                          <p:attrName>ppt_y</p:attrName>
                                        </p:attrNameLst>
                                      </p:cBhvr>
                                      <p:tavLst>
                                        <p:tav tm="0">
                                          <p:val>
                                            <p:strVal val="ppt_y"/>
                                          </p:val>
                                        </p:tav>
                                        <p:tav tm="100000">
                                          <p:val>
                                            <p:strVal val="ppt_y+.1"/>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par>
                          <p:cTn id="38" fill="hold">
                            <p:stCondLst>
                              <p:cond delay="500"/>
                            </p:stCondLst>
                            <p:childTnLst>
                              <p:par>
                                <p:cTn id="39" presetID="21" presetClass="exit" presetSubtype="1" fill="hold" nodeType="afterEffect">
                                  <p:stCondLst>
                                    <p:cond delay="3000"/>
                                  </p:stCondLst>
                                  <p:childTnLst>
                                    <p:animEffect transition="out" filter="wheel(1)">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
                            </p:stCondLst>
                            <p:childTnLst>
                              <p:par>
                                <p:cTn id="48" presetID="53" presetClass="exit" presetSubtype="32" fill="hold" nodeType="afterEffect">
                                  <p:stCondLst>
                                    <p:cond delay="3000"/>
                                  </p:stCondLst>
                                  <p:childTnLst>
                                    <p:anim calcmode="lin" valueType="num">
                                      <p:cBhvr>
                                        <p:cTn id="49" dur="500"/>
                                        <p:tgtEl>
                                          <p:spTgt spid="14"/>
                                        </p:tgtEl>
                                        <p:attrNameLst>
                                          <p:attrName>ppt_w</p:attrName>
                                        </p:attrNameLst>
                                      </p:cBhvr>
                                      <p:tavLst>
                                        <p:tav tm="0">
                                          <p:val>
                                            <p:strVal val="ppt_w"/>
                                          </p:val>
                                        </p:tav>
                                        <p:tav tm="100000">
                                          <p:val>
                                            <p:fltVal val="0"/>
                                          </p:val>
                                        </p:tav>
                                      </p:tavLst>
                                    </p:anim>
                                    <p:anim calcmode="lin" valueType="num">
                                      <p:cBhvr>
                                        <p:cTn id="50" dur="500"/>
                                        <p:tgtEl>
                                          <p:spTgt spid="14"/>
                                        </p:tgtEl>
                                        <p:attrNameLst>
                                          <p:attrName>ppt_h</p:attrName>
                                        </p:attrNameLst>
                                      </p:cBhvr>
                                      <p:tavLst>
                                        <p:tav tm="0">
                                          <p:val>
                                            <p:strVal val="ppt_h"/>
                                          </p:val>
                                        </p:tav>
                                        <p:tav tm="100000">
                                          <p:val>
                                            <p:fltVal val="0"/>
                                          </p:val>
                                        </p:tav>
                                      </p:tavLst>
                                    </p:anim>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500"/>
                            </p:stCondLst>
                            <p:childTnLst>
                              <p:par>
                                <p:cTn id="59" presetID="6" presetClass="entr" presetSubtype="16"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circle(in)">
                                      <p:cBhvr>
                                        <p:cTn id="6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robo10.JPG"/>
          <p:cNvPicPr>
            <a:picLocks noGrp="1" noChangeAspect="1"/>
          </p:cNvPicPr>
          <p:nvPr>
            <p:ph idx="1"/>
          </p:nvPr>
        </p:nvPicPr>
        <p:blipFill>
          <a:blip r:embed="rId3"/>
          <a:stretch>
            <a:fillRect/>
          </a:stretch>
        </p:blipFill>
        <p:spPr>
          <a:xfrm>
            <a:off x="7111722" y="3531073"/>
            <a:ext cx="3521075" cy="2816860"/>
          </a:xfrm>
        </p:spPr>
      </p:pic>
      <p:pic>
        <p:nvPicPr>
          <p:cNvPr id="7" name="Afbeelding 6" descr="top.JPG"/>
          <p:cNvPicPr>
            <a:picLocks noChangeAspect="1"/>
          </p:cNvPicPr>
          <p:nvPr/>
        </p:nvPicPr>
        <p:blipFill>
          <a:blip r:embed="rId4"/>
          <a:stretch>
            <a:fillRect/>
          </a:stretch>
        </p:blipFill>
        <p:spPr>
          <a:xfrm>
            <a:off x="4359370" y="689664"/>
            <a:ext cx="2743200" cy="2194560"/>
          </a:xfrm>
          <a:prstGeom prst="rect">
            <a:avLst/>
          </a:prstGeom>
        </p:spPr>
      </p:pic>
      <p:pic>
        <p:nvPicPr>
          <p:cNvPr id="8" name="Afbeelding 7" descr="robo12.JPG"/>
          <p:cNvPicPr>
            <a:picLocks noChangeAspect="1"/>
          </p:cNvPicPr>
          <p:nvPr/>
        </p:nvPicPr>
        <p:blipFill>
          <a:blip r:embed="rId5"/>
          <a:stretch>
            <a:fillRect/>
          </a:stretch>
        </p:blipFill>
        <p:spPr>
          <a:xfrm>
            <a:off x="843415" y="679242"/>
            <a:ext cx="2743200" cy="2194560"/>
          </a:xfrm>
          <a:prstGeom prst="rect">
            <a:avLst/>
          </a:prstGeom>
        </p:spPr>
      </p:pic>
      <p:pic>
        <p:nvPicPr>
          <p:cNvPr id="9" name="Afbeelding 8" descr="robo9.JPG"/>
          <p:cNvPicPr>
            <a:picLocks noChangeAspect="1"/>
          </p:cNvPicPr>
          <p:nvPr/>
        </p:nvPicPr>
        <p:blipFill>
          <a:blip r:embed="rId6"/>
          <a:stretch>
            <a:fillRect/>
          </a:stretch>
        </p:blipFill>
        <p:spPr>
          <a:xfrm>
            <a:off x="7883500" y="689664"/>
            <a:ext cx="2743200" cy="2194560"/>
          </a:xfrm>
          <a:prstGeom prst="rect">
            <a:avLst/>
          </a:prstGeom>
        </p:spPr>
      </p:pic>
      <p:pic>
        <p:nvPicPr>
          <p:cNvPr id="2" name="Afbeelding 1" descr="robo.jpg"/>
          <p:cNvPicPr>
            <a:picLocks noChangeAspect="1"/>
          </p:cNvPicPr>
          <p:nvPr/>
        </p:nvPicPr>
        <p:blipFill>
          <a:blip r:embed="rId7"/>
          <a:srcRect l="15172" t="430" r="7022" b="-430"/>
          <a:stretch>
            <a:fillRect/>
          </a:stretch>
        </p:blipFill>
        <p:spPr>
          <a:xfrm>
            <a:off x="843415" y="3301778"/>
            <a:ext cx="5501304" cy="3130009"/>
          </a:xfrm>
          <a:prstGeom prst="rect">
            <a:avLst/>
          </a:prstGeom>
        </p:spPr>
      </p:pic>
      <p:sp>
        <p:nvSpPr>
          <p:cNvPr id="10" name="Afgeronde rechthoek 9"/>
          <p:cNvSpPr/>
          <p:nvPr/>
        </p:nvSpPr>
        <p:spPr>
          <a:xfrm rot="16200000">
            <a:off x="8044163" y="2521437"/>
            <a:ext cx="4799013" cy="6667524"/>
          </a:xfrm>
          <a:prstGeom prst="roundRect">
            <a:avLst/>
          </a:prstGeom>
          <a:no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2030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470" y="641017"/>
            <a:ext cx="8014447" cy="5478423"/>
          </a:xfrm>
          <a:prstGeom prst="rect">
            <a:avLst/>
          </a:prstGeom>
          <a:noFill/>
        </p:spPr>
        <p:txBody>
          <a:bodyPr wrap="square" rtlCol="0">
            <a:spAutoFit/>
          </a:bodyPr>
          <a:lstStyle/>
          <a:p>
            <a:r>
              <a:rPr lang="en-GB" sz="35000" dirty="0"/>
              <a:t>  </a:t>
            </a:r>
            <a:r>
              <a:rPr lang="en-GB" sz="35000" dirty="0">
                <a:latin typeface="+mj-lt"/>
              </a:rPr>
              <a:t>PS</a:t>
            </a:r>
          </a:p>
        </p:txBody>
      </p:sp>
      <p:sp>
        <p:nvSpPr>
          <p:cNvPr id="4" name="Arc 3"/>
          <p:cNvSpPr/>
          <p:nvPr/>
        </p:nvSpPr>
        <p:spPr>
          <a:xfrm>
            <a:off x="2308648" y="1819089"/>
            <a:ext cx="802734" cy="901892"/>
          </a:xfrm>
          <a:prstGeom prst="arc">
            <a:avLst>
              <a:gd name="adj1" fmla="val 16052420"/>
              <a:gd name="adj2" fmla="val 5194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Arc 5"/>
          <p:cNvSpPr/>
          <p:nvPr/>
        </p:nvSpPr>
        <p:spPr>
          <a:xfrm rot="16200000">
            <a:off x="2249691" y="4277281"/>
            <a:ext cx="846789" cy="973898"/>
          </a:xfrm>
          <a:prstGeom prst="arc">
            <a:avLst>
              <a:gd name="adj1" fmla="val 16052420"/>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 name="Straight Connector 6"/>
          <p:cNvCxnSpPr/>
          <p:nvPr/>
        </p:nvCxnSpPr>
        <p:spPr>
          <a:xfrm flipH="1">
            <a:off x="2167675" y="4745249"/>
            <a:ext cx="1692012" cy="17510"/>
          </a:xfrm>
          <a:prstGeom prst="line">
            <a:avLst/>
          </a:prstGeom>
          <a:ln w="57150">
            <a:solidFill>
              <a:schemeClr val="tx1"/>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rotWithShape="1">
          <a:blip r:embed="rId3">
            <a:biLevel thresh="75000"/>
          </a:blip>
          <a:srcRect l="28654" t="257" r="2444" b="-16"/>
          <a:stretch/>
        </p:blipFill>
        <p:spPr>
          <a:xfrm rot="16200000">
            <a:off x="2016456" y="3656341"/>
            <a:ext cx="1356655" cy="49660"/>
          </a:xfrm>
          <a:prstGeom prst="rect">
            <a:avLst/>
          </a:prstGeom>
        </p:spPr>
      </p:pic>
      <p:cxnSp>
        <p:nvCxnSpPr>
          <p:cNvPr id="9" name="Straight Connector 8"/>
          <p:cNvCxnSpPr/>
          <p:nvPr/>
        </p:nvCxnSpPr>
        <p:spPr>
          <a:xfrm flipH="1">
            <a:off x="3112095" y="3406078"/>
            <a:ext cx="747592" cy="738"/>
          </a:xfrm>
          <a:prstGeom prst="line">
            <a:avLst/>
          </a:prstGeom>
          <a:ln w="5715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3089989" y="2260872"/>
            <a:ext cx="747549" cy="3451"/>
          </a:xfrm>
          <a:prstGeom prst="line">
            <a:avLst/>
          </a:prstGeom>
          <a:ln w="57150">
            <a:solidFill>
              <a:schemeClr val="tx1"/>
            </a:solidFill>
          </a:ln>
        </p:spPr>
        <p:style>
          <a:lnRef idx="3">
            <a:schemeClr val="accent2"/>
          </a:lnRef>
          <a:fillRef idx="0">
            <a:schemeClr val="accent2"/>
          </a:fillRef>
          <a:effectRef idx="2">
            <a:schemeClr val="accent2"/>
          </a:effectRef>
          <a:fontRef idx="minor">
            <a:schemeClr val="tx1"/>
          </a:fontRef>
        </p:style>
      </p:cxnSp>
      <p:sp>
        <p:nvSpPr>
          <p:cNvPr id="11" name="Arc 10"/>
          <p:cNvSpPr/>
          <p:nvPr/>
        </p:nvSpPr>
        <p:spPr>
          <a:xfrm>
            <a:off x="2289375" y="3022402"/>
            <a:ext cx="840796" cy="823298"/>
          </a:xfrm>
          <a:prstGeom prst="arc">
            <a:avLst>
              <a:gd name="adj1" fmla="val 16052420"/>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 name="Picture 11"/>
          <p:cNvPicPr>
            <a:picLocks noChangeAspect="1"/>
          </p:cNvPicPr>
          <p:nvPr/>
        </p:nvPicPr>
        <p:blipFill rotWithShape="1">
          <a:blip r:embed="rId3">
            <a:biLevel thresh="75000"/>
          </a:blip>
          <a:srcRect t="2" r="27560" b="-2"/>
          <a:stretch/>
        </p:blipFill>
        <p:spPr>
          <a:xfrm rot="16200000">
            <a:off x="2047366" y="2432282"/>
            <a:ext cx="1297158" cy="4571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4105" y="4175723"/>
            <a:ext cx="1467590" cy="1174072"/>
          </a:xfrm>
          <a:prstGeom prst="rect">
            <a:avLst/>
          </a:prstGeom>
        </p:spPr>
      </p:pic>
    </p:spTree>
    <p:extLst>
      <p:ext uri="{BB962C8B-B14F-4D97-AF65-F5344CB8AC3E}">
        <p14:creationId xmlns:p14="http://schemas.microsoft.com/office/powerpoint/2010/main" val="3968141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20000" decel="60000" fill="hold" nodeType="afterEffect">
                                  <p:stCondLst>
                                    <p:cond delay="0"/>
                                  </p:stCondLst>
                                  <p:childTnLst>
                                    <p:animMotion origin="layout" path="M 0.59167 0.20718 L -0.22851 0.2088 L 0.00196 0.20718 " pathEditMode="relative" rAng="0" ptsTypes="AAA">
                                      <p:cBhvr>
                                        <p:cTn id="9" dur="6800" fill="hold"/>
                                        <p:tgtEl>
                                          <p:spTgt spid="13"/>
                                        </p:tgtEl>
                                        <p:attrNameLst>
                                          <p:attrName>ppt_x</p:attrName>
                                          <p:attrName>ppt_y</p:attrName>
                                        </p:attrNameLst>
                                      </p:cBhvr>
                                      <p:rCtr x="-41016" y="69"/>
                                    </p:animMotion>
                                  </p:childTnLst>
                                </p:cTn>
                              </p:par>
                            </p:childTnLst>
                          </p:cTn>
                        </p:par>
                        <p:par>
                          <p:cTn id="10" fill="hold">
                            <p:stCondLst>
                              <p:cond delay="6800"/>
                            </p:stCondLst>
                            <p:childTnLst>
                              <p:par>
                                <p:cTn id="11" presetID="8" presetClass="emph" presetSubtype="0" fill="hold" nodeType="afterEffect">
                                  <p:stCondLst>
                                    <p:cond delay="0"/>
                                  </p:stCondLst>
                                  <p:childTnLst>
                                    <p:animRot by="5400000">
                                      <p:cBhvr>
                                        <p:cTn id="12" dur="2000" fill="hold"/>
                                        <p:tgtEl>
                                          <p:spTgt spid="13"/>
                                        </p:tgtEl>
                                        <p:attrNameLst>
                                          <p:attrName>r</p:attrName>
                                        </p:attrNameLst>
                                      </p:cBhvr>
                                    </p:animRot>
                                  </p:childTnLst>
                                </p:cTn>
                              </p:par>
                            </p:childTnLst>
                          </p:cTn>
                        </p:par>
                        <p:par>
                          <p:cTn id="13" fill="hold">
                            <p:stCondLst>
                              <p:cond delay="8800"/>
                            </p:stCondLst>
                            <p:childTnLst>
                              <p:par>
                                <p:cTn id="14" presetID="42" presetClass="path" presetSubtype="0" accel="50000" decel="50000" fill="hold" nodeType="afterEffect">
                                  <p:stCondLst>
                                    <p:cond delay="0"/>
                                  </p:stCondLst>
                                  <p:childTnLst>
                                    <p:animMotion origin="layout" path="M 0.00196 0.20718 L -2.29167E-6 -4.44444E-6 " pathEditMode="relative" rAng="0" ptsTypes="AA">
                                      <p:cBhvr>
                                        <p:cTn id="15" dur="2000" fill="hold"/>
                                        <p:tgtEl>
                                          <p:spTgt spid="13"/>
                                        </p:tgtEl>
                                        <p:attrNameLst>
                                          <p:attrName>ppt_x</p:attrName>
                                          <p:attrName>ppt_y</p:attrName>
                                        </p:attrNameLst>
                                      </p:cBhvr>
                                      <p:rCtr x="-104" y="-10370"/>
                                    </p:animMotion>
                                  </p:childTnLst>
                                </p:cTn>
                              </p:par>
                            </p:childTnLst>
                          </p:cTn>
                        </p:par>
                        <p:par>
                          <p:cTn id="16" fill="hold">
                            <p:stCondLst>
                              <p:cond delay="10800"/>
                            </p:stCondLst>
                            <p:childTnLst>
                              <p:par>
                                <p:cTn id="17" presetID="8" presetClass="emph" presetSubtype="0" fill="hold" nodeType="afterEffect">
                                  <p:stCondLst>
                                    <p:cond delay="0"/>
                                  </p:stCondLst>
                                  <p:childTnLst>
                                    <p:animRot by="-5400000">
                                      <p:cBhvr>
                                        <p:cTn id="18" dur="2000" fill="hold"/>
                                        <p:tgtEl>
                                          <p:spTgt spid="13"/>
                                        </p:tgtEl>
                                        <p:attrNameLst>
                                          <p:attrName>r</p:attrName>
                                        </p:attrNameLst>
                                      </p:cBhvr>
                                    </p:animRot>
                                  </p:childTnLst>
                                </p:cTn>
                              </p:par>
                            </p:childTnLst>
                          </p:cTn>
                        </p:par>
                        <p:par>
                          <p:cTn id="19" fill="hold">
                            <p:stCondLst>
                              <p:cond delay="12800"/>
                            </p:stCondLst>
                            <p:childTnLst>
                              <p:par>
                                <p:cTn id="20" presetID="42" presetClass="path" presetSubtype="0" accel="50000" decel="50000" fill="hold" nodeType="afterEffect">
                                  <p:stCondLst>
                                    <p:cond delay="0"/>
                                  </p:stCondLst>
                                  <p:childTnLst>
                                    <p:animMotion origin="layout" path="M -2.29167E-6 -4.44444E-6 L -0.12812 0.00024 " pathEditMode="relative" rAng="0" ptsTypes="AA">
                                      <p:cBhvr>
                                        <p:cTn id="21" dur="2000" fill="hold"/>
                                        <p:tgtEl>
                                          <p:spTgt spid="13"/>
                                        </p:tgtEl>
                                        <p:attrNameLst>
                                          <p:attrName>ppt_x</p:attrName>
                                          <p:attrName>ppt_y</p:attrName>
                                        </p:attrNameLst>
                                      </p:cBhvr>
                                      <p:rCtr x="-6406" y="0"/>
                                    </p:animMotion>
                                  </p:childTnLst>
                                </p:cTn>
                              </p:par>
                              <p:par>
                                <p:cTn id="22" presetID="2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2300"/>
                                        <p:tgtEl>
                                          <p:spTgt spid="7"/>
                                        </p:tgtEl>
                                      </p:cBhvr>
                                    </p:animEffect>
                                  </p:childTnLst>
                                </p:cTn>
                              </p:par>
                            </p:childTnLst>
                          </p:cTn>
                        </p:par>
                        <p:par>
                          <p:cTn id="25" fill="hold">
                            <p:stCondLst>
                              <p:cond delay="15100"/>
                            </p:stCondLst>
                            <p:childTnLst>
                              <p:par>
                                <p:cTn id="26" presetID="8" presetClass="emph" presetSubtype="0" fill="hold" nodeType="afterEffect">
                                  <p:stCondLst>
                                    <p:cond delay="0"/>
                                  </p:stCondLst>
                                  <p:childTnLst>
                                    <p:animRot by="5400000">
                                      <p:cBhvr>
                                        <p:cTn id="27" dur="2000" fill="hold"/>
                                        <p:tgtEl>
                                          <p:spTgt spid="13"/>
                                        </p:tgtEl>
                                        <p:attrNameLst>
                                          <p:attrName>r</p:attrName>
                                        </p:attrNameLst>
                                      </p:cBhvr>
                                    </p:animRo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2000"/>
                                        <p:tgtEl>
                                          <p:spTgt spid="6"/>
                                        </p:tgtEl>
                                      </p:cBhvr>
                                    </p:animEffect>
                                  </p:childTnLst>
                                </p:cTn>
                              </p:par>
                            </p:childTnLst>
                          </p:cTn>
                        </p:par>
                        <p:par>
                          <p:cTn id="31" fill="hold">
                            <p:stCondLst>
                              <p:cond delay="17100"/>
                            </p:stCondLst>
                            <p:childTnLst>
                              <p:par>
                                <p:cTn id="32" presetID="42" presetClass="path" presetSubtype="0" accel="50000" decel="50000" fill="hold" nodeType="afterEffect">
                                  <p:stCondLst>
                                    <p:cond delay="0"/>
                                  </p:stCondLst>
                                  <p:childTnLst>
                                    <p:animMotion origin="layout" path="M -0.12812 0.00024 L -0.12747 -0.19375 " pathEditMode="relative" rAng="0" ptsTypes="AA">
                                      <p:cBhvr>
                                        <p:cTn id="33" dur="2000" fill="hold"/>
                                        <p:tgtEl>
                                          <p:spTgt spid="13"/>
                                        </p:tgtEl>
                                        <p:attrNameLst>
                                          <p:attrName>ppt_x</p:attrName>
                                          <p:attrName>ppt_y</p:attrName>
                                        </p:attrNameLst>
                                      </p:cBhvr>
                                      <p:rCtr x="26" y="-9699"/>
                                    </p:animMotion>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2000"/>
                                        <p:tgtEl>
                                          <p:spTgt spid="8"/>
                                        </p:tgtEl>
                                      </p:cBhvr>
                                    </p:animEffect>
                                  </p:childTnLst>
                                </p:cTn>
                              </p:par>
                            </p:childTnLst>
                          </p:cTn>
                        </p:par>
                        <p:par>
                          <p:cTn id="37" fill="hold">
                            <p:stCondLst>
                              <p:cond delay="19100"/>
                            </p:stCondLst>
                            <p:childTnLst>
                              <p:par>
                                <p:cTn id="38" presetID="8" presetClass="emph" presetSubtype="0" fill="hold" nodeType="afterEffect">
                                  <p:stCondLst>
                                    <p:cond delay="0"/>
                                  </p:stCondLst>
                                  <p:childTnLst>
                                    <p:animRot by="5400000">
                                      <p:cBhvr>
                                        <p:cTn id="39" dur="2000" fill="hold"/>
                                        <p:tgtEl>
                                          <p:spTgt spid="13"/>
                                        </p:tgtEl>
                                        <p:attrNameLst>
                                          <p:attrName>r</p:attrName>
                                        </p:attrNameLst>
                                      </p:cBhvr>
                                    </p:animRot>
                                  </p:childTnLst>
                                </p:cTn>
                              </p:par>
                              <p:par>
                                <p:cTn id="40" presetID="22"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2100"/>
                                        <p:tgtEl>
                                          <p:spTgt spid="11"/>
                                        </p:tgtEl>
                                      </p:cBhvr>
                                    </p:animEffect>
                                  </p:childTnLst>
                                </p:cTn>
                              </p:par>
                            </p:childTnLst>
                          </p:cTn>
                        </p:par>
                        <p:par>
                          <p:cTn id="43" fill="hold">
                            <p:stCondLst>
                              <p:cond delay="21200"/>
                            </p:stCondLst>
                            <p:childTnLst>
                              <p:par>
                                <p:cTn id="44" presetID="42" presetClass="path" presetSubtype="0" accel="50000" decel="50000" fill="hold" nodeType="afterEffect">
                                  <p:stCondLst>
                                    <p:cond delay="0"/>
                                  </p:stCondLst>
                                  <p:childTnLst>
                                    <p:animMotion origin="layout" path="M -0.12747 -0.19375 L -0.04987 -0.19375 " pathEditMode="relative" rAng="0" ptsTypes="AA">
                                      <p:cBhvr>
                                        <p:cTn id="45" dur="2000" fill="hold"/>
                                        <p:tgtEl>
                                          <p:spTgt spid="13"/>
                                        </p:tgtEl>
                                        <p:attrNameLst>
                                          <p:attrName>ppt_x</p:attrName>
                                          <p:attrName>ppt_y</p:attrName>
                                        </p:attrNameLst>
                                      </p:cBhvr>
                                      <p:rCtr x="3880" y="0"/>
                                    </p:animMotion>
                                  </p:childTnLst>
                                </p:cTn>
                              </p:par>
                              <p:par>
                                <p:cTn id="46" presetID="22" presetClass="entr" presetSubtype="8"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2000"/>
                                        <p:tgtEl>
                                          <p:spTgt spid="9"/>
                                        </p:tgtEl>
                                      </p:cBhvr>
                                    </p:animEffect>
                                  </p:childTnLst>
                                </p:cTn>
                              </p:par>
                            </p:childTnLst>
                          </p:cTn>
                        </p:par>
                        <p:par>
                          <p:cTn id="49" fill="hold">
                            <p:stCondLst>
                              <p:cond delay="23200"/>
                            </p:stCondLst>
                            <p:childTnLst>
                              <p:par>
                                <p:cTn id="50" presetID="42" presetClass="path" presetSubtype="0" accel="50000" decel="50000" fill="hold" nodeType="afterEffect">
                                  <p:stCondLst>
                                    <p:cond delay="0"/>
                                  </p:stCondLst>
                                  <p:childTnLst>
                                    <p:animMotion origin="layout" path="M -0.04987 -0.19375 L -0.12747 -0.19375 " pathEditMode="relative" rAng="0" ptsTypes="AA">
                                      <p:cBhvr>
                                        <p:cTn id="51" dur="2000" fill="hold"/>
                                        <p:tgtEl>
                                          <p:spTgt spid="13"/>
                                        </p:tgtEl>
                                        <p:attrNameLst>
                                          <p:attrName>ppt_x</p:attrName>
                                          <p:attrName>ppt_y</p:attrName>
                                        </p:attrNameLst>
                                      </p:cBhvr>
                                      <p:rCtr x="-3880" y="0"/>
                                    </p:animMotion>
                                  </p:childTnLst>
                                </p:cTn>
                              </p:par>
                            </p:childTnLst>
                          </p:cTn>
                        </p:par>
                        <p:par>
                          <p:cTn id="52" fill="hold">
                            <p:stCondLst>
                              <p:cond delay="25200"/>
                            </p:stCondLst>
                            <p:childTnLst>
                              <p:par>
                                <p:cTn id="53" presetID="8" presetClass="emph" presetSubtype="0" fill="hold" nodeType="afterEffect">
                                  <p:stCondLst>
                                    <p:cond delay="0"/>
                                  </p:stCondLst>
                                  <p:childTnLst>
                                    <p:animRot by="-5400000">
                                      <p:cBhvr>
                                        <p:cTn id="54" dur="2000" fill="hold"/>
                                        <p:tgtEl>
                                          <p:spTgt spid="13"/>
                                        </p:tgtEl>
                                        <p:attrNameLst>
                                          <p:attrName>r</p:attrName>
                                        </p:attrNameLst>
                                      </p:cBhvr>
                                    </p:animRot>
                                  </p:childTnLst>
                                </p:cTn>
                              </p:par>
                            </p:childTnLst>
                          </p:cTn>
                        </p:par>
                        <p:par>
                          <p:cTn id="55" fill="hold">
                            <p:stCondLst>
                              <p:cond delay="27200"/>
                            </p:stCondLst>
                            <p:childTnLst>
                              <p:par>
                                <p:cTn id="56" presetID="42" presetClass="path" presetSubtype="0" accel="50000" decel="50000" fill="hold" nodeType="afterEffect">
                                  <p:stCondLst>
                                    <p:cond delay="0"/>
                                  </p:stCondLst>
                                  <p:childTnLst>
                                    <p:animMotion origin="layout" path="M -0.12747 -0.19375 L -0.12747 -0.36296 " pathEditMode="relative" rAng="0" ptsTypes="AA">
                                      <p:cBhvr>
                                        <p:cTn id="57" dur="2000" fill="hold"/>
                                        <p:tgtEl>
                                          <p:spTgt spid="13"/>
                                        </p:tgtEl>
                                        <p:attrNameLst>
                                          <p:attrName>ppt_x</p:attrName>
                                          <p:attrName>ppt_y</p:attrName>
                                        </p:attrNameLst>
                                      </p:cBhvr>
                                      <p:rCtr x="0" y="-8472"/>
                                    </p:animMotion>
                                  </p:childTnLst>
                                </p:cTn>
                              </p:par>
                              <p:par>
                                <p:cTn id="58" presetID="22" presetClass="entr" presetSubtype="4"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2000"/>
                                        <p:tgtEl>
                                          <p:spTgt spid="12"/>
                                        </p:tgtEl>
                                      </p:cBhvr>
                                    </p:animEffect>
                                  </p:childTnLst>
                                </p:cTn>
                              </p:par>
                            </p:childTnLst>
                          </p:cTn>
                        </p:par>
                        <p:par>
                          <p:cTn id="61" fill="hold">
                            <p:stCondLst>
                              <p:cond delay="29200"/>
                            </p:stCondLst>
                            <p:childTnLst>
                              <p:par>
                                <p:cTn id="62" presetID="8" presetClass="emph" presetSubtype="0" fill="hold" nodeType="afterEffect">
                                  <p:stCondLst>
                                    <p:cond delay="0"/>
                                  </p:stCondLst>
                                  <p:childTnLst>
                                    <p:animRot by="5400000">
                                      <p:cBhvr>
                                        <p:cTn id="63" dur="2000" fill="hold"/>
                                        <p:tgtEl>
                                          <p:spTgt spid="13"/>
                                        </p:tgtEl>
                                        <p:attrNameLst>
                                          <p:attrName>r</p:attrName>
                                        </p:attrNameLst>
                                      </p:cBhvr>
                                    </p:animRot>
                                  </p:childTnLst>
                                </p:cTn>
                              </p:par>
                              <p:par>
                                <p:cTn id="64" presetID="22" presetClass="entr" presetSubtype="1"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2000"/>
                                        <p:tgtEl>
                                          <p:spTgt spid="4"/>
                                        </p:tgtEl>
                                      </p:cBhvr>
                                    </p:animEffect>
                                  </p:childTnLst>
                                </p:cTn>
                              </p:par>
                            </p:childTnLst>
                          </p:cTn>
                        </p:par>
                        <p:par>
                          <p:cTn id="67" fill="hold">
                            <p:stCondLst>
                              <p:cond delay="31200"/>
                            </p:stCondLst>
                            <p:childTnLst>
                              <p:par>
                                <p:cTn id="68" presetID="42" presetClass="path" presetSubtype="0" accel="50000" decel="50000" fill="hold" nodeType="afterEffect">
                                  <p:stCondLst>
                                    <p:cond delay="0"/>
                                  </p:stCondLst>
                                  <p:childTnLst>
                                    <p:animMotion origin="layout" path="M -0.12747 -0.36296 L -0.03307 -0.36296 " pathEditMode="relative" rAng="0" ptsTypes="AA">
                                      <p:cBhvr>
                                        <p:cTn id="69" dur="2000" fill="hold"/>
                                        <p:tgtEl>
                                          <p:spTgt spid="13"/>
                                        </p:tgtEl>
                                        <p:attrNameLst>
                                          <p:attrName>ppt_x</p:attrName>
                                          <p:attrName>ppt_y</p:attrName>
                                        </p:attrNameLst>
                                      </p:cBhvr>
                                      <p:rCtr x="4714" y="0"/>
                                    </p:animMotion>
                                  </p:childTnLst>
                                </p:cTn>
                              </p:par>
                              <p:par>
                                <p:cTn id="70" presetID="22" presetClass="entr" presetSubtype="8"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2000"/>
                                        <p:tgtEl>
                                          <p:spTgt spid="10"/>
                                        </p:tgtEl>
                                      </p:cBhvr>
                                    </p:animEffect>
                                  </p:childTnLst>
                                </p:cTn>
                              </p:par>
                            </p:childTnLst>
                          </p:cTn>
                        </p:par>
                        <p:par>
                          <p:cTn id="73" fill="hold">
                            <p:stCondLst>
                              <p:cond delay="33200"/>
                            </p:stCondLst>
                            <p:childTnLst>
                              <p:par>
                                <p:cTn id="74" presetID="8" presetClass="emph" presetSubtype="0" decel="6000" fill="hold" nodeType="afterEffect">
                                  <p:stCondLst>
                                    <p:cond delay="0"/>
                                  </p:stCondLst>
                                  <p:childTnLst>
                                    <p:animRot by="21600000">
                                      <p:cBhvr>
                                        <p:cTn id="75" dur="2000" fill="hold"/>
                                        <p:tgtEl>
                                          <p:spTgt spid="13"/>
                                        </p:tgtEl>
                                        <p:attrNameLst>
                                          <p:attrName>r</p:attrName>
                                        </p:attrNameLst>
                                      </p:cBhvr>
                                    </p:animRot>
                                  </p:childTnLst>
                                </p:cTn>
                              </p:par>
                            </p:childTnLst>
                          </p:cTn>
                        </p:par>
                        <p:par>
                          <p:cTn id="76" fill="hold">
                            <p:stCondLst>
                              <p:cond delay="35200"/>
                            </p:stCondLst>
                            <p:childTnLst>
                              <p:par>
                                <p:cTn id="77" presetID="42" presetClass="path" presetSubtype="0" accel="50000" decel="50000" fill="hold" nodeType="afterEffect">
                                  <p:stCondLst>
                                    <p:cond delay="0"/>
                                  </p:stCondLst>
                                  <p:childTnLst>
                                    <p:animMotion origin="layout" path="M -0.03307 -0.36296 L 0.63841 -0.36759 " pathEditMode="relative" rAng="0" ptsTypes="AA">
                                      <p:cBhvr>
                                        <p:cTn id="78" dur="2000" fill="hold"/>
                                        <p:tgtEl>
                                          <p:spTgt spid="13"/>
                                        </p:tgtEl>
                                        <p:attrNameLst>
                                          <p:attrName>ppt_x</p:attrName>
                                          <p:attrName>ppt_y</p:attrName>
                                        </p:attrNameLst>
                                      </p:cBhvr>
                                      <p:rCtr x="33568"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09466" y="951211"/>
            <a:ext cx="7037773" cy="11774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Proposed solution</a:t>
            </a:r>
            <a:endParaRPr lang="nl-NL"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917" y="2510319"/>
            <a:ext cx="6037306" cy="26736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488" y="2263825"/>
            <a:ext cx="5899150" cy="3265042"/>
          </a:xfrm>
          <a:prstGeom prst="rect">
            <a:avLst/>
          </a:prstGeom>
        </p:spPr>
      </p:pic>
      <p:sp>
        <p:nvSpPr>
          <p:cNvPr id="9" name="Afgeronde rechthoek 8"/>
          <p:cNvSpPr/>
          <p:nvPr/>
        </p:nvSpPr>
        <p:spPr>
          <a:xfrm>
            <a:off x="-3035220" y="-2094921"/>
            <a:ext cx="12594313" cy="4083050"/>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1917" y="2235043"/>
            <a:ext cx="6258566" cy="3896549"/>
          </a:xfrm>
          <a:prstGeom prst="rect">
            <a:avLst/>
          </a:prstGeom>
        </p:spPr>
      </p:pic>
    </p:spTree>
    <p:extLst>
      <p:ext uri="{BB962C8B-B14F-4D97-AF65-F5344CB8AC3E}">
        <p14:creationId xmlns:p14="http://schemas.microsoft.com/office/powerpoint/2010/main" val="199759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Cambria"/>
              </a:rPr>
              <a:t>Project management</a:t>
            </a:r>
          </a:p>
        </p:txBody>
      </p:sp>
      <p:pic>
        <p:nvPicPr>
          <p:cNvPr id="4" name="Symbol zastępczy zawartości 3"/>
          <p:cNvPicPr>
            <a:picLocks noGrp="1" noChangeAspect="1"/>
          </p:cNvPicPr>
          <p:nvPr>
            <p:ph idx="1"/>
          </p:nvPr>
        </p:nvPicPr>
        <p:blipFill>
          <a:blip r:embed="rId3"/>
          <a:stretch>
            <a:fillRect/>
          </a:stretch>
        </p:blipFill>
        <p:spPr>
          <a:xfrm>
            <a:off x="0" y="2238580"/>
            <a:ext cx="7403673" cy="4351338"/>
          </a:xfrm>
        </p:spPr>
      </p:pic>
      <p:sp>
        <p:nvSpPr>
          <p:cNvPr id="5" name="Afgeronde rechthoek 4"/>
          <p:cNvSpPr/>
          <p:nvPr/>
        </p:nvSpPr>
        <p:spPr>
          <a:xfrm rot="16200000">
            <a:off x="1099673" y="-3819337"/>
            <a:ext cx="4799013" cy="6198488"/>
          </a:xfrm>
          <a:prstGeom prst="roundRect">
            <a:avLst/>
          </a:prstGeom>
          <a:no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 name="TextBox 5"/>
          <p:cNvSpPr txBox="1"/>
          <p:nvPr/>
        </p:nvSpPr>
        <p:spPr>
          <a:xfrm>
            <a:off x="7964129" y="2238580"/>
            <a:ext cx="4227871" cy="4093428"/>
          </a:xfrm>
          <a:prstGeom prst="rect">
            <a:avLst/>
          </a:prstGeom>
          <a:noFill/>
        </p:spPr>
        <p:txBody>
          <a:bodyPr wrap="square" rtlCol="0">
            <a:spAutoFit/>
          </a:bodyPr>
          <a:lstStyle/>
          <a:p>
            <a:pPr marL="285750" indent="-285750">
              <a:buFont typeface="Arial" panose="020B0604020202020204" pitchFamily="34" charset="0"/>
              <a:buChar char="•"/>
            </a:pPr>
            <a:r>
              <a:rPr lang="pl-PL" sz="3200" dirty="0" err="1"/>
              <a:t>Drawbot</a:t>
            </a:r>
            <a:endParaRPr lang="pl-PL" sz="3200" dirty="0"/>
          </a:p>
          <a:p>
            <a:pPr marL="285750" indent="-285750">
              <a:buFont typeface="Arial" panose="020B0604020202020204" pitchFamily="34" charset="0"/>
              <a:buChar char="•"/>
            </a:pPr>
            <a:endParaRPr lang="pl-PL" sz="3200" dirty="0"/>
          </a:p>
          <a:p>
            <a:pPr marL="285750" indent="-285750">
              <a:buFont typeface="Arial" panose="020B0604020202020204" pitchFamily="34" charset="0"/>
              <a:buChar char="•"/>
            </a:pPr>
            <a:r>
              <a:rPr lang="pt-PT" sz="3200" dirty="0"/>
              <a:t>€</a:t>
            </a:r>
            <a:r>
              <a:rPr lang="pl-PL" sz="3200" dirty="0"/>
              <a:t> 150 </a:t>
            </a:r>
            <a:r>
              <a:rPr lang="pl-PL" sz="3200" dirty="0" err="1"/>
              <a:t>budget</a:t>
            </a:r>
            <a:endParaRPr lang="pl-PL" sz="3200" dirty="0"/>
          </a:p>
          <a:p>
            <a:pPr marL="285750" indent="-285750">
              <a:buFont typeface="Arial" panose="020B0604020202020204" pitchFamily="34" charset="0"/>
              <a:buChar char="•"/>
            </a:pPr>
            <a:endParaRPr lang="pl-PL" sz="3200" dirty="0"/>
          </a:p>
          <a:p>
            <a:pPr marL="285750" indent="-285750">
              <a:buFont typeface="Arial" panose="020B0604020202020204" pitchFamily="34" charset="0"/>
              <a:buChar char="•"/>
            </a:pPr>
            <a:r>
              <a:rPr lang="pl-PL" sz="3200" dirty="0"/>
              <a:t>5 team </a:t>
            </a:r>
            <a:r>
              <a:rPr lang="pl-PL" sz="3200" dirty="0" err="1"/>
              <a:t>members</a:t>
            </a:r>
            <a:endParaRPr lang="pl-PL" sz="3200" dirty="0"/>
          </a:p>
          <a:p>
            <a:pPr marL="285750" indent="-285750">
              <a:buFont typeface="Arial" panose="020B0604020202020204" pitchFamily="34" charset="0"/>
              <a:buChar char="•"/>
            </a:pPr>
            <a:endParaRPr lang="pl-PL" sz="3200" dirty="0"/>
          </a:p>
          <a:p>
            <a:pPr marL="285750" indent="-285750">
              <a:buFont typeface="Arial" panose="020B0604020202020204" pitchFamily="34" charset="0"/>
              <a:buChar char="•"/>
            </a:pPr>
            <a:r>
              <a:rPr lang="pl-PL" sz="3200" dirty="0"/>
              <a:t>1 </a:t>
            </a:r>
            <a:r>
              <a:rPr lang="pl-PL" sz="3200" dirty="0" err="1"/>
              <a:t>semester</a:t>
            </a:r>
            <a:endParaRPr lang="pl-PL" sz="3200"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t-PT" dirty="0"/>
          </a:p>
        </p:txBody>
      </p:sp>
    </p:spTree>
    <p:extLst>
      <p:ext uri="{BB962C8B-B14F-4D97-AF65-F5344CB8AC3E}">
        <p14:creationId xmlns:p14="http://schemas.microsoft.com/office/powerpoint/2010/main" val="2711072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ethics.jpeg"/>
          <p:cNvPicPr>
            <a:picLocks noGrp="1" noChangeAspect="1"/>
          </p:cNvPicPr>
          <p:nvPr>
            <p:ph idx="1"/>
          </p:nvPr>
        </p:nvPicPr>
        <p:blipFill>
          <a:blip r:embed="rId3"/>
          <a:stretch>
            <a:fillRect/>
          </a:stretch>
        </p:blipFill>
        <p:spPr>
          <a:xfrm>
            <a:off x="4837164" y="1927764"/>
            <a:ext cx="6555559" cy="4351338"/>
          </a:xfrm>
        </p:spPr>
      </p:pic>
      <p:sp>
        <p:nvSpPr>
          <p:cNvPr id="5" name="pole tekstowe 4"/>
          <p:cNvSpPr txBox="1"/>
          <p:nvPr/>
        </p:nvSpPr>
        <p:spPr>
          <a:xfrm>
            <a:off x="1449609" y="617316"/>
            <a:ext cx="9344025" cy="769441"/>
          </a:xfrm>
          <a:prstGeom prst="rect">
            <a:avLst/>
          </a:prstGeom>
        </p:spPr>
        <p:txBody>
          <a:bodyPr rtlCol="0" anchor="t">
            <a:spAutoFit/>
          </a:bodyPr>
          <a:lstStyle/>
          <a:p>
            <a:pPr algn="ctr"/>
            <a:r>
              <a:rPr lang="pl-PL" sz="4400" dirty="0" err="1">
                <a:latin typeface="Cambria"/>
              </a:rPr>
              <a:t>Ethical</a:t>
            </a:r>
            <a:r>
              <a:rPr lang="pl-PL" sz="4400" dirty="0">
                <a:latin typeface="Cambria"/>
              </a:rPr>
              <a:t> &amp; </a:t>
            </a:r>
            <a:r>
              <a:rPr lang="pl-PL" sz="4400" dirty="0" err="1">
                <a:latin typeface="Cambria"/>
              </a:rPr>
              <a:t>Deontological</a:t>
            </a:r>
            <a:r>
              <a:rPr lang="pl-PL" sz="4400" dirty="0">
                <a:latin typeface="Cambria"/>
              </a:rPr>
              <a:t> </a:t>
            </a:r>
            <a:r>
              <a:rPr lang="pl-PL" sz="4400" dirty="0" err="1">
                <a:latin typeface="Cambria"/>
              </a:rPr>
              <a:t>Concerns</a:t>
            </a:r>
            <a:endParaRPr lang="nl-NL" sz="4400" dirty="0">
              <a:latin typeface="Cambria"/>
            </a:endParaRPr>
          </a:p>
        </p:txBody>
      </p:sp>
      <p:sp>
        <p:nvSpPr>
          <p:cNvPr id="7" name="pole tekstowe 6"/>
          <p:cNvSpPr txBox="1"/>
          <p:nvPr/>
        </p:nvSpPr>
        <p:spPr>
          <a:xfrm>
            <a:off x="1381125" y="2603500"/>
            <a:ext cx="3920525" cy="3693319"/>
          </a:xfrm>
          <a:prstGeom prst="rect">
            <a:avLst/>
          </a:prstGeom>
        </p:spPr>
        <p:txBody>
          <a:bodyPr rtlCol="0" anchor="t">
            <a:spAutoFit/>
          </a:bodyPr>
          <a:lstStyle/>
          <a:p>
            <a:pPr marL="285750" indent="-285750">
              <a:buFont typeface="Arial" panose="020B0604020202020204" pitchFamily="34" charset="0"/>
              <a:buChar char="•"/>
            </a:pPr>
            <a:r>
              <a:rPr lang="pl-PL" sz="2400" dirty="0"/>
              <a:t>Engineering </a:t>
            </a:r>
            <a:r>
              <a:rPr lang="pl-PL" sz="2400" dirty="0" err="1"/>
              <a:t>Ethics</a:t>
            </a:r>
            <a:endParaRPr lang="en-US"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a:t>Sales &amp; Marketing </a:t>
            </a:r>
            <a:r>
              <a:rPr lang="pl-PL" sz="2400" dirty="0" err="1"/>
              <a:t>Ethics</a:t>
            </a:r>
            <a:endParaRPr lang="pl-PL"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err="1"/>
              <a:t>Academic</a:t>
            </a:r>
            <a:r>
              <a:rPr lang="pl-PL" sz="2400" dirty="0"/>
              <a:t> </a:t>
            </a:r>
            <a:r>
              <a:rPr lang="pl-PL" sz="2400" dirty="0" err="1"/>
              <a:t>Ethics</a:t>
            </a:r>
            <a:endParaRPr lang="pl-PL"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err="1"/>
              <a:t>Environmental</a:t>
            </a:r>
            <a:r>
              <a:rPr lang="pl-PL" sz="2400" dirty="0"/>
              <a:t> </a:t>
            </a:r>
            <a:r>
              <a:rPr lang="pl-PL" sz="2400" dirty="0" err="1"/>
              <a:t>Ethics</a:t>
            </a:r>
            <a:endParaRPr lang="pl-PL"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err="1"/>
              <a:t>Liability</a:t>
            </a:r>
            <a:endParaRPr lang="pl-PL" sz="2400" dirty="0"/>
          </a:p>
          <a:p>
            <a:pPr marL="285750" indent="-285750">
              <a:buFont typeface="Arial" panose="020B0604020202020204" pitchFamily="34" charset="0"/>
              <a:buChar char="•"/>
            </a:pPr>
            <a:endParaRPr lang="pl-PL" dirty="0"/>
          </a:p>
        </p:txBody>
      </p:sp>
      <p:sp>
        <p:nvSpPr>
          <p:cNvPr id="6" name="Afgeronde rechthoek 4"/>
          <p:cNvSpPr/>
          <p:nvPr/>
        </p:nvSpPr>
        <p:spPr>
          <a:xfrm rot="16200000">
            <a:off x="3662922" y="-5015399"/>
            <a:ext cx="4799013" cy="8681374"/>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330382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691</Words>
  <Application>Microsoft Office PowerPoint</Application>
  <PresentationFormat>Widescreen</PresentationFormat>
  <Paragraphs>128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Calibri</vt:lpstr>
      <vt:lpstr>Calibri Light</vt:lpstr>
      <vt:lpstr>Cambria</vt:lpstr>
      <vt:lpstr>sans-serif</vt:lpstr>
      <vt:lpstr>Kantoorthema</vt:lpstr>
      <vt:lpstr>DRAWBOT</vt:lpstr>
      <vt:lpstr>Our team</vt:lpstr>
      <vt:lpstr>The problem</vt:lpstr>
      <vt:lpstr>                         State Of The Art</vt:lpstr>
      <vt:lpstr>PowerPoint Presentation</vt:lpstr>
      <vt:lpstr>PowerPoint Presentation</vt:lpstr>
      <vt:lpstr>PowerPoint Presentation</vt:lpstr>
      <vt:lpstr>Project management</vt:lpstr>
      <vt:lpstr>PowerPoint Presentation</vt:lpstr>
      <vt:lpstr>Sustainable</vt:lpstr>
      <vt:lpstr>Marketing </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Primeira EPS Tribo</dc:title>
  <dc:creator/>
  <cp:lastModifiedBy>Adam Dziomdziora</cp:lastModifiedBy>
  <cp:revision>87</cp:revision>
  <dcterms:created xsi:type="dcterms:W3CDTF">2012-08-15T16:54:36Z</dcterms:created>
  <dcterms:modified xsi:type="dcterms:W3CDTF">2016-06-06T14:15:08Z</dcterms:modified>
</cp:coreProperties>
</file>